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26"/>
  </p:notesMasterIdLst>
  <p:sldIdLst>
    <p:sldId id="256" r:id="rId2"/>
    <p:sldId id="267" r:id="rId3"/>
    <p:sldId id="269" r:id="rId4"/>
    <p:sldId id="268" r:id="rId5"/>
    <p:sldId id="274" r:id="rId6"/>
    <p:sldId id="275" r:id="rId7"/>
    <p:sldId id="276" r:id="rId8"/>
    <p:sldId id="277" r:id="rId9"/>
    <p:sldId id="278" r:id="rId10"/>
    <p:sldId id="279" r:id="rId11"/>
    <p:sldId id="280" r:id="rId12"/>
    <p:sldId id="257" r:id="rId13"/>
    <p:sldId id="258" r:id="rId14"/>
    <p:sldId id="259" r:id="rId15"/>
    <p:sldId id="260" r:id="rId16"/>
    <p:sldId id="261" r:id="rId17"/>
    <p:sldId id="262" r:id="rId18"/>
    <p:sldId id="263" r:id="rId19"/>
    <p:sldId id="264" r:id="rId20"/>
    <p:sldId id="281" r:id="rId21"/>
    <p:sldId id="282" r:id="rId22"/>
    <p:sldId id="271" r:id="rId23"/>
    <p:sldId id="273" r:id="rId24"/>
    <p:sldId id="270" r:id="rId25"/>
  </p:sldIdLst>
  <p:sldSz cx="9906000" cy="6858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4251"/>
    <a:srgbClr val="806C68"/>
    <a:srgbClr val="BC000A"/>
    <a:srgbClr val="866E75"/>
    <a:srgbClr val="C5C9C4"/>
    <a:srgbClr val="E83825"/>
    <a:srgbClr val="739488"/>
    <a:srgbClr val="AACBC1"/>
    <a:srgbClr val="C4B3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7" autoAdjust="0"/>
    <p:restoredTop sz="85831" autoAdjust="0"/>
  </p:normalViewPr>
  <p:slideViewPr>
    <p:cSldViewPr snapToGrid="0">
      <p:cViewPr>
        <p:scale>
          <a:sx n="150" d="100"/>
          <a:sy n="150" d="100"/>
        </p:scale>
        <p:origin x="1796"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D73BE-658A-4152-9840-749242219D77}" type="datetimeFigureOut">
              <a:rPr kumimoji="1" lang="ja-JP" altLang="en-US" smtClean="0"/>
              <a:t>2022/2/18</a:t>
            </a:fld>
            <a:endParaRPr kumimoji="1" lang="ja-JP" altLang="en-US"/>
          </a:p>
        </p:txBody>
      </p:sp>
      <p:sp>
        <p:nvSpPr>
          <p:cNvPr id="4" name="スライド イメージ プレースホルダー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3753E3-F84D-47B9-B18E-8FFE9A2FE9CB}" type="slidenum">
              <a:rPr kumimoji="1" lang="ja-JP" altLang="en-US" smtClean="0"/>
              <a:t>‹#›</a:t>
            </a:fld>
            <a:endParaRPr kumimoji="1" lang="ja-JP" altLang="en-US"/>
          </a:p>
        </p:txBody>
      </p:sp>
    </p:spTree>
    <p:extLst>
      <p:ext uri="{BB962C8B-B14F-4D97-AF65-F5344CB8AC3E}">
        <p14:creationId xmlns:p14="http://schemas.microsoft.com/office/powerpoint/2010/main" val="13201501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2</a:t>
            </a:fld>
            <a:endParaRPr kumimoji="1" lang="ja-JP" altLang="en-US"/>
          </a:p>
        </p:txBody>
      </p:sp>
    </p:spTree>
    <p:extLst>
      <p:ext uri="{BB962C8B-B14F-4D97-AF65-F5344CB8AC3E}">
        <p14:creationId xmlns:p14="http://schemas.microsoft.com/office/powerpoint/2010/main" val="4223625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12</a:t>
            </a:fld>
            <a:endParaRPr kumimoji="1" lang="ja-JP" altLang="en-US"/>
          </a:p>
        </p:txBody>
      </p:sp>
    </p:spTree>
    <p:extLst>
      <p:ext uri="{BB962C8B-B14F-4D97-AF65-F5344CB8AC3E}">
        <p14:creationId xmlns:p14="http://schemas.microsoft.com/office/powerpoint/2010/main" val="1140634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レイアウト考え中</a:t>
            </a:r>
            <a:endParaRPr kumimoji="1" lang="en-US" altLang="ja-JP" dirty="0"/>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13</a:t>
            </a:fld>
            <a:endParaRPr kumimoji="1" lang="ja-JP" altLang="en-US"/>
          </a:p>
        </p:txBody>
      </p:sp>
    </p:spTree>
    <p:extLst>
      <p:ext uri="{BB962C8B-B14F-4D97-AF65-F5344CB8AC3E}">
        <p14:creationId xmlns:p14="http://schemas.microsoft.com/office/powerpoint/2010/main" val="437132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16</a:t>
            </a:fld>
            <a:endParaRPr kumimoji="1" lang="ja-JP" altLang="en-US"/>
          </a:p>
        </p:txBody>
      </p:sp>
    </p:spTree>
    <p:extLst>
      <p:ext uri="{BB962C8B-B14F-4D97-AF65-F5344CB8AC3E}">
        <p14:creationId xmlns:p14="http://schemas.microsoft.com/office/powerpoint/2010/main" val="3810642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Cocos2d-x</a:t>
            </a:r>
            <a:r>
              <a:rPr kumimoji="1" lang="ja-JP" altLang="en-US" dirty="0"/>
              <a:t>の文章もっといい感じにしたい。</a:t>
            </a:r>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17</a:t>
            </a:fld>
            <a:endParaRPr kumimoji="1" lang="ja-JP" altLang="en-US"/>
          </a:p>
        </p:txBody>
      </p:sp>
    </p:spTree>
    <p:extLst>
      <p:ext uri="{BB962C8B-B14F-4D97-AF65-F5344CB8AC3E}">
        <p14:creationId xmlns:p14="http://schemas.microsoft.com/office/powerpoint/2010/main" val="3838087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画像複数あってもいい気がするけど貼る画像なく</a:t>
            </a:r>
            <a:r>
              <a:rPr kumimoji="1" lang="ja-JP" altLang="en-US" dirty="0" err="1"/>
              <a:t>ね</a:t>
            </a:r>
            <a:r>
              <a:rPr kumimoji="1" lang="ja-JP" altLang="en-US" dirty="0"/>
              <a:t>感</a:t>
            </a:r>
            <a:endParaRPr kumimoji="1" lang="en-US" altLang="ja-JP" dirty="0"/>
          </a:p>
          <a:p>
            <a:r>
              <a:rPr kumimoji="1" lang="ja-JP" altLang="en-US" dirty="0"/>
              <a:t>配置変えてもいいかもしれない</a:t>
            </a:r>
            <a:r>
              <a:rPr kumimoji="1" lang="en-US" altLang="ja-JP" dirty="0"/>
              <a:t>…</a:t>
            </a:r>
            <a:r>
              <a:rPr kumimoji="1" lang="ja-JP" altLang="en-US" dirty="0"/>
              <a:t>？</a:t>
            </a:r>
            <a:endParaRPr kumimoji="1" lang="en-US" altLang="ja-JP" dirty="0"/>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21</a:t>
            </a:fld>
            <a:endParaRPr kumimoji="1" lang="ja-JP" altLang="en-US"/>
          </a:p>
        </p:txBody>
      </p:sp>
    </p:spTree>
    <p:extLst>
      <p:ext uri="{BB962C8B-B14F-4D97-AF65-F5344CB8AC3E}">
        <p14:creationId xmlns:p14="http://schemas.microsoft.com/office/powerpoint/2010/main" val="592072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赤だと数学感ないけど今まで切れ目赤だったから赤</a:t>
            </a:r>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22</a:t>
            </a:fld>
            <a:endParaRPr kumimoji="1" lang="ja-JP" altLang="en-US"/>
          </a:p>
        </p:txBody>
      </p:sp>
    </p:spTree>
    <p:extLst>
      <p:ext uri="{BB962C8B-B14F-4D97-AF65-F5344CB8AC3E}">
        <p14:creationId xmlns:p14="http://schemas.microsoft.com/office/powerpoint/2010/main" val="618243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画像複数あってもいい気がするけど貼る画像なく</a:t>
            </a:r>
            <a:r>
              <a:rPr kumimoji="1" lang="ja-JP" altLang="en-US" dirty="0" err="1"/>
              <a:t>ね</a:t>
            </a:r>
            <a:r>
              <a:rPr kumimoji="1" lang="ja-JP" altLang="en-US" dirty="0"/>
              <a:t>感</a:t>
            </a:r>
            <a:endParaRPr kumimoji="1" lang="en-US" altLang="ja-JP" dirty="0"/>
          </a:p>
          <a:p>
            <a:r>
              <a:rPr kumimoji="1" lang="ja-JP" altLang="en-US" dirty="0"/>
              <a:t>配置変えてもいいかもしれない</a:t>
            </a:r>
            <a:r>
              <a:rPr kumimoji="1" lang="en-US" altLang="ja-JP" dirty="0"/>
              <a:t>…</a:t>
            </a:r>
            <a:r>
              <a:rPr kumimoji="1" lang="ja-JP" altLang="en-US" dirty="0"/>
              <a:t>？</a:t>
            </a:r>
            <a:endParaRPr kumimoji="1" lang="en-US" altLang="ja-JP" dirty="0"/>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23</a:t>
            </a:fld>
            <a:endParaRPr kumimoji="1" lang="ja-JP" altLang="en-US"/>
          </a:p>
        </p:txBody>
      </p:sp>
    </p:spTree>
    <p:extLst>
      <p:ext uri="{BB962C8B-B14F-4D97-AF65-F5344CB8AC3E}">
        <p14:creationId xmlns:p14="http://schemas.microsoft.com/office/powerpoint/2010/main" val="1869137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3</a:t>
            </a:fld>
            <a:endParaRPr kumimoji="1" lang="ja-JP" altLang="en-US"/>
          </a:p>
        </p:txBody>
      </p:sp>
    </p:spTree>
    <p:extLst>
      <p:ext uri="{BB962C8B-B14F-4D97-AF65-F5344CB8AC3E}">
        <p14:creationId xmlns:p14="http://schemas.microsoft.com/office/powerpoint/2010/main" val="3061942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highlight>
                <a:srgbClr val="FF0000"/>
              </a:highlight>
            </a:endParaRPr>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5</a:t>
            </a:fld>
            <a:endParaRPr kumimoji="1" lang="ja-JP" altLang="en-US"/>
          </a:p>
        </p:txBody>
      </p:sp>
    </p:spTree>
    <p:extLst>
      <p:ext uri="{BB962C8B-B14F-4D97-AF65-F5344CB8AC3E}">
        <p14:creationId xmlns:p14="http://schemas.microsoft.com/office/powerpoint/2010/main" val="2329076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highlight>
                <a:srgbClr val="FF0000"/>
              </a:highlight>
            </a:endParaRPr>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6</a:t>
            </a:fld>
            <a:endParaRPr kumimoji="1" lang="ja-JP" altLang="en-US"/>
          </a:p>
        </p:txBody>
      </p:sp>
    </p:spTree>
    <p:extLst>
      <p:ext uri="{BB962C8B-B14F-4D97-AF65-F5344CB8AC3E}">
        <p14:creationId xmlns:p14="http://schemas.microsoft.com/office/powerpoint/2010/main" val="3166481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highlight>
                <a:srgbClr val="FF0000"/>
              </a:highlight>
            </a:endParaRPr>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7</a:t>
            </a:fld>
            <a:endParaRPr kumimoji="1" lang="ja-JP" altLang="en-US"/>
          </a:p>
        </p:txBody>
      </p:sp>
    </p:spTree>
    <p:extLst>
      <p:ext uri="{BB962C8B-B14F-4D97-AF65-F5344CB8AC3E}">
        <p14:creationId xmlns:p14="http://schemas.microsoft.com/office/powerpoint/2010/main" val="1136189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highlight>
                <a:srgbClr val="FF0000"/>
              </a:highlight>
            </a:endParaRPr>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8</a:t>
            </a:fld>
            <a:endParaRPr kumimoji="1" lang="ja-JP" altLang="en-US"/>
          </a:p>
        </p:txBody>
      </p:sp>
    </p:spTree>
    <p:extLst>
      <p:ext uri="{BB962C8B-B14F-4D97-AF65-F5344CB8AC3E}">
        <p14:creationId xmlns:p14="http://schemas.microsoft.com/office/powerpoint/2010/main" val="2769793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highlight>
                <a:srgbClr val="FF0000"/>
              </a:highlight>
            </a:endParaRPr>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9</a:t>
            </a:fld>
            <a:endParaRPr kumimoji="1" lang="ja-JP" altLang="en-US"/>
          </a:p>
        </p:txBody>
      </p:sp>
    </p:spTree>
    <p:extLst>
      <p:ext uri="{BB962C8B-B14F-4D97-AF65-F5344CB8AC3E}">
        <p14:creationId xmlns:p14="http://schemas.microsoft.com/office/powerpoint/2010/main" val="170363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highlight>
                <a:srgbClr val="FF0000"/>
              </a:highlight>
            </a:endParaRPr>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10</a:t>
            </a:fld>
            <a:endParaRPr kumimoji="1" lang="ja-JP" altLang="en-US"/>
          </a:p>
        </p:txBody>
      </p:sp>
    </p:spTree>
    <p:extLst>
      <p:ext uri="{BB962C8B-B14F-4D97-AF65-F5344CB8AC3E}">
        <p14:creationId xmlns:p14="http://schemas.microsoft.com/office/powerpoint/2010/main" val="2884735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highlight>
                <a:srgbClr val="FF0000"/>
              </a:highlight>
            </a:endParaRPr>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11</a:t>
            </a:fld>
            <a:endParaRPr kumimoji="1" lang="ja-JP" altLang="en-US"/>
          </a:p>
        </p:txBody>
      </p:sp>
    </p:spTree>
    <p:extLst>
      <p:ext uri="{BB962C8B-B14F-4D97-AF65-F5344CB8AC3E}">
        <p14:creationId xmlns:p14="http://schemas.microsoft.com/office/powerpoint/2010/main" val="2107005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918648-5AE9-441F-9AC7-46356F704274}"/>
              </a:ext>
            </a:extLst>
          </p:cNvPr>
          <p:cNvSpPr>
            <a:spLocks noGrp="1"/>
          </p:cNvSpPr>
          <p:nvPr>
            <p:ph type="ctrTitle"/>
          </p:nvPr>
        </p:nvSpPr>
        <p:spPr>
          <a:xfrm>
            <a:off x="1238250" y="1122363"/>
            <a:ext cx="7429500" cy="2387600"/>
          </a:xfrm>
        </p:spPr>
        <p:txBody>
          <a:bodyPr anchor="b"/>
          <a:lstStyle>
            <a:lvl1pPr algn="ctr">
              <a:defRPr sz="4875"/>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0689600-F563-476C-8F01-474D2B032344}"/>
              </a:ext>
            </a:extLst>
          </p:cNvPr>
          <p:cNvSpPr>
            <a:spLocks noGrp="1"/>
          </p:cNvSpPr>
          <p:nvPr>
            <p:ph type="subTitle" idx="1"/>
          </p:nvPr>
        </p:nvSpPr>
        <p:spPr>
          <a:xfrm>
            <a:off x="1238250" y="3602038"/>
            <a:ext cx="74295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634AA30-943C-4350-8749-E574B3734DF1}"/>
              </a:ext>
            </a:extLst>
          </p:cNvPr>
          <p:cNvSpPr>
            <a:spLocks noGrp="1"/>
          </p:cNvSpPr>
          <p:nvPr>
            <p:ph type="dt" sz="half" idx="10"/>
          </p:nvPr>
        </p:nvSpPr>
        <p:spPr/>
        <p:txBody>
          <a:bodyPr/>
          <a:lstStyle/>
          <a:p>
            <a:fld id="{79CF420D-422D-4001-80DB-FDD6EDC17D9B}" type="datetimeFigureOut">
              <a:rPr kumimoji="1" lang="ja-JP" altLang="en-US" smtClean="0"/>
              <a:t>2022/2/18</a:t>
            </a:fld>
            <a:endParaRPr kumimoji="1" lang="ja-JP" altLang="en-US"/>
          </a:p>
        </p:txBody>
      </p:sp>
      <p:sp>
        <p:nvSpPr>
          <p:cNvPr id="5" name="フッター プレースホルダー 4">
            <a:extLst>
              <a:ext uri="{FF2B5EF4-FFF2-40B4-BE49-F238E27FC236}">
                <a16:creationId xmlns:a16="http://schemas.microsoft.com/office/drawing/2014/main" id="{3A4C1189-0E73-4883-AC67-A7248154EC6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4AB59E2-E7BD-493B-91B6-C4EAA9B8AC36}"/>
              </a:ext>
            </a:extLst>
          </p:cNvPr>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956850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D815F-EB7E-4403-9D92-8240AED14A7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8EDF31B-876B-40A2-B389-4787D234022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1DC5DD5-3288-4847-BA96-A161B7ABE56F}"/>
              </a:ext>
            </a:extLst>
          </p:cNvPr>
          <p:cNvSpPr>
            <a:spLocks noGrp="1"/>
          </p:cNvSpPr>
          <p:nvPr>
            <p:ph type="dt" sz="half" idx="10"/>
          </p:nvPr>
        </p:nvSpPr>
        <p:spPr/>
        <p:txBody>
          <a:bodyPr/>
          <a:lstStyle/>
          <a:p>
            <a:fld id="{79CF420D-422D-4001-80DB-FDD6EDC17D9B}" type="datetimeFigureOut">
              <a:rPr kumimoji="1" lang="ja-JP" altLang="en-US" smtClean="0"/>
              <a:t>2022/2/18</a:t>
            </a:fld>
            <a:endParaRPr kumimoji="1" lang="ja-JP" altLang="en-US"/>
          </a:p>
        </p:txBody>
      </p:sp>
      <p:sp>
        <p:nvSpPr>
          <p:cNvPr id="5" name="フッター プレースホルダー 4">
            <a:extLst>
              <a:ext uri="{FF2B5EF4-FFF2-40B4-BE49-F238E27FC236}">
                <a16:creationId xmlns:a16="http://schemas.microsoft.com/office/drawing/2014/main" id="{108770FF-B0A6-4863-BF1C-A4CDA1A2385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5818912-CEA0-48F1-95AF-504797EDB9CE}"/>
              </a:ext>
            </a:extLst>
          </p:cNvPr>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585639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1AD1A84-72E4-4B2D-8520-C8840A6EB124}"/>
              </a:ext>
            </a:extLst>
          </p:cNvPr>
          <p:cNvSpPr>
            <a:spLocks noGrp="1"/>
          </p:cNvSpPr>
          <p:nvPr>
            <p:ph type="title" orient="vert"/>
          </p:nvPr>
        </p:nvSpPr>
        <p:spPr>
          <a:xfrm>
            <a:off x="7088981" y="365125"/>
            <a:ext cx="2135981"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B85928-D4AD-4DB5-90B5-710D9E5545F3}"/>
              </a:ext>
            </a:extLst>
          </p:cNvPr>
          <p:cNvSpPr>
            <a:spLocks noGrp="1"/>
          </p:cNvSpPr>
          <p:nvPr>
            <p:ph type="body" orient="vert" idx="1"/>
          </p:nvPr>
        </p:nvSpPr>
        <p:spPr>
          <a:xfrm>
            <a:off x="681037" y="365125"/>
            <a:ext cx="6284119"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EBA1CF0-0367-49FC-995A-1DCD02DA7388}"/>
              </a:ext>
            </a:extLst>
          </p:cNvPr>
          <p:cNvSpPr>
            <a:spLocks noGrp="1"/>
          </p:cNvSpPr>
          <p:nvPr>
            <p:ph type="dt" sz="half" idx="10"/>
          </p:nvPr>
        </p:nvSpPr>
        <p:spPr/>
        <p:txBody>
          <a:bodyPr/>
          <a:lstStyle/>
          <a:p>
            <a:fld id="{79CF420D-422D-4001-80DB-FDD6EDC17D9B}" type="datetimeFigureOut">
              <a:rPr kumimoji="1" lang="ja-JP" altLang="en-US" smtClean="0"/>
              <a:t>2022/2/18</a:t>
            </a:fld>
            <a:endParaRPr kumimoji="1" lang="ja-JP" altLang="en-US"/>
          </a:p>
        </p:txBody>
      </p:sp>
      <p:sp>
        <p:nvSpPr>
          <p:cNvPr id="5" name="フッター プレースホルダー 4">
            <a:extLst>
              <a:ext uri="{FF2B5EF4-FFF2-40B4-BE49-F238E27FC236}">
                <a16:creationId xmlns:a16="http://schemas.microsoft.com/office/drawing/2014/main" id="{8FAE4ADA-8D8F-4EF8-9D39-08FF558F23E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18C8704-C51D-4A3C-8252-70485BA76B47}"/>
              </a:ext>
            </a:extLst>
          </p:cNvPr>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6698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C2282D-9D77-40C9-BC60-EF6F6427E2F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D59442E-E3AA-49FA-8790-F90D416FBB9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2461928-FE02-470E-B463-1F1541F8A653}"/>
              </a:ext>
            </a:extLst>
          </p:cNvPr>
          <p:cNvSpPr>
            <a:spLocks noGrp="1"/>
          </p:cNvSpPr>
          <p:nvPr>
            <p:ph type="dt" sz="half" idx="10"/>
          </p:nvPr>
        </p:nvSpPr>
        <p:spPr/>
        <p:txBody>
          <a:bodyPr/>
          <a:lstStyle/>
          <a:p>
            <a:fld id="{79CF420D-422D-4001-80DB-FDD6EDC17D9B}" type="datetimeFigureOut">
              <a:rPr kumimoji="1" lang="ja-JP" altLang="en-US" smtClean="0"/>
              <a:t>2022/2/18</a:t>
            </a:fld>
            <a:endParaRPr kumimoji="1" lang="ja-JP" altLang="en-US"/>
          </a:p>
        </p:txBody>
      </p:sp>
      <p:sp>
        <p:nvSpPr>
          <p:cNvPr id="5" name="フッター プレースホルダー 4">
            <a:extLst>
              <a:ext uri="{FF2B5EF4-FFF2-40B4-BE49-F238E27FC236}">
                <a16:creationId xmlns:a16="http://schemas.microsoft.com/office/drawing/2014/main" id="{DA49E1D3-13A5-4E63-83BF-2FF48C6DBB6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0876A4F-EB87-4364-97FD-21B0F44A3B2B}"/>
              </a:ext>
            </a:extLst>
          </p:cNvPr>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877484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9D24CD-6E4C-4D4E-BA50-2947F033A6F2}"/>
              </a:ext>
            </a:extLst>
          </p:cNvPr>
          <p:cNvSpPr>
            <a:spLocks noGrp="1"/>
          </p:cNvSpPr>
          <p:nvPr>
            <p:ph type="title"/>
          </p:nvPr>
        </p:nvSpPr>
        <p:spPr>
          <a:xfrm>
            <a:off x="675878" y="1709739"/>
            <a:ext cx="8543925" cy="2852737"/>
          </a:xfrm>
        </p:spPr>
        <p:txBody>
          <a:bodyPr anchor="b"/>
          <a:lstStyle>
            <a:lvl1pPr>
              <a:defRPr sz="4875"/>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0EAC763-0272-434D-B256-25D918D39BD2}"/>
              </a:ext>
            </a:extLst>
          </p:cNvPr>
          <p:cNvSpPr>
            <a:spLocks noGrp="1"/>
          </p:cNvSpPr>
          <p:nvPr>
            <p:ph type="body" idx="1"/>
          </p:nvPr>
        </p:nvSpPr>
        <p:spPr>
          <a:xfrm>
            <a:off x="675878" y="4589464"/>
            <a:ext cx="8543925" cy="150018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EB2D45E-B793-4528-B17A-8C4F09E1E788}"/>
              </a:ext>
            </a:extLst>
          </p:cNvPr>
          <p:cNvSpPr>
            <a:spLocks noGrp="1"/>
          </p:cNvSpPr>
          <p:nvPr>
            <p:ph type="dt" sz="half" idx="10"/>
          </p:nvPr>
        </p:nvSpPr>
        <p:spPr/>
        <p:txBody>
          <a:bodyPr/>
          <a:lstStyle/>
          <a:p>
            <a:fld id="{79CF420D-422D-4001-80DB-FDD6EDC17D9B}" type="datetimeFigureOut">
              <a:rPr kumimoji="1" lang="ja-JP" altLang="en-US" smtClean="0"/>
              <a:t>2022/2/18</a:t>
            </a:fld>
            <a:endParaRPr kumimoji="1" lang="ja-JP" altLang="en-US"/>
          </a:p>
        </p:txBody>
      </p:sp>
      <p:sp>
        <p:nvSpPr>
          <p:cNvPr id="5" name="フッター プレースホルダー 4">
            <a:extLst>
              <a:ext uri="{FF2B5EF4-FFF2-40B4-BE49-F238E27FC236}">
                <a16:creationId xmlns:a16="http://schemas.microsoft.com/office/drawing/2014/main" id="{DAC66CAB-3162-4DFE-AF67-7431C5A3832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9353EB8-60F5-4C9E-B37E-8C2475149189}"/>
              </a:ext>
            </a:extLst>
          </p:cNvPr>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3057301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CC406A-0500-4431-BDE1-E1A1D1B4B62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F1BD12-F0F7-49DF-94A6-7C2F477F83D2}"/>
              </a:ext>
            </a:extLst>
          </p:cNvPr>
          <p:cNvSpPr>
            <a:spLocks noGrp="1"/>
          </p:cNvSpPr>
          <p:nvPr>
            <p:ph sz="half" idx="1"/>
          </p:nvPr>
        </p:nvSpPr>
        <p:spPr>
          <a:xfrm>
            <a:off x="681038" y="1825625"/>
            <a:ext cx="421005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C2E94E3-6C5B-4C28-B879-2B8D7185C78B}"/>
              </a:ext>
            </a:extLst>
          </p:cNvPr>
          <p:cNvSpPr>
            <a:spLocks noGrp="1"/>
          </p:cNvSpPr>
          <p:nvPr>
            <p:ph sz="half" idx="2"/>
          </p:nvPr>
        </p:nvSpPr>
        <p:spPr>
          <a:xfrm>
            <a:off x="5014913" y="1825625"/>
            <a:ext cx="421005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4B6FBAF-7D41-4AF9-9ECB-9307D27BBC35}"/>
              </a:ext>
            </a:extLst>
          </p:cNvPr>
          <p:cNvSpPr>
            <a:spLocks noGrp="1"/>
          </p:cNvSpPr>
          <p:nvPr>
            <p:ph type="dt" sz="half" idx="10"/>
          </p:nvPr>
        </p:nvSpPr>
        <p:spPr/>
        <p:txBody>
          <a:bodyPr/>
          <a:lstStyle/>
          <a:p>
            <a:fld id="{79CF420D-422D-4001-80DB-FDD6EDC17D9B}" type="datetimeFigureOut">
              <a:rPr kumimoji="1" lang="ja-JP" altLang="en-US" smtClean="0"/>
              <a:t>2022/2/18</a:t>
            </a:fld>
            <a:endParaRPr kumimoji="1" lang="ja-JP" altLang="en-US"/>
          </a:p>
        </p:txBody>
      </p:sp>
      <p:sp>
        <p:nvSpPr>
          <p:cNvPr id="6" name="フッター プレースホルダー 5">
            <a:extLst>
              <a:ext uri="{FF2B5EF4-FFF2-40B4-BE49-F238E27FC236}">
                <a16:creationId xmlns:a16="http://schemas.microsoft.com/office/drawing/2014/main" id="{4D13B8E2-5DAB-41DF-9DAD-F313314C2D6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B005028-80FA-44FD-A38F-EC7FE92E2DA0}"/>
              </a:ext>
            </a:extLst>
          </p:cNvPr>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2941059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8F66C9-E3EF-4D82-BCD1-07FCB2F0487F}"/>
              </a:ext>
            </a:extLst>
          </p:cNvPr>
          <p:cNvSpPr>
            <a:spLocks noGrp="1"/>
          </p:cNvSpPr>
          <p:nvPr>
            <p:ph type="title"/>
          </p:nvPr>
        </p:nvSpPr>
        <p:spPr>
          <a:xfrm>
            <a:off x="682328" y="365126"/>
            <a:ext cx="8543925"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455837A-0499-4075-B2F4-FE00E6972098}"/>
              </a:ext>
            </a:extLst>
          </p:cNvPr>
          <p:cNvSpPr>
            <a:spLocks noGrp="1"/>
          </p:cNvSpPr>
          <p:nvPr>
            <p:ph type="body" idx="1"/>
          </p:nvPr>
        </p:nvSpPr>
        <p:spPr>
          <a:xfrm>
            <a:off x="682328" y="1681163"/>
            <a:ext cx="4190702"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82DA07B-7896-4FC3-961C-E3EC78379207}"/>
              </a:ext>
            </a:extLst>
          </p:cNvPr>
          <p:cNvSpPr>
            <a:spLocks noGrp="1"/>
          </p:cNvSpPr>
          <p:nvPr>
            <p:ph sz="half" idx="2"/>
          </p:nvPr>
        </p:nvSpPr>
        <p:spPr>
          <a:xfrm>
            <a:off x="682328" y="2505075"/>
            <a:ext cx="4190702"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B616E35-A91D-48BA-ADAD-42E3A67F3D0D}"/>
              </a:ext>
            </a:extLst>
          </p:cNvPr>
          <p:cNvSpPr>
            <a:spLocks noGrp="1"/>
          </p:cNvSpPr>
          <p:nvPr>
            <p:ph type="body" sz="quarter" idx="3"/>
          </p:nvPr>
        </p:nvSpPr>
        <p:spPr>
          <a:xfrm>
            <a:off x="5014913" y="1681163"/>
            <a:ext cx="4211340"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B33AA3A-662D-4E10-8CC8-D304D950D088}"/>
              </a:ext>
            </a:extLst>
          </p:cNvPr>
          <p:cNvSpPr>
            <a:spLocks noGrp="1"/>
          </p:cNvSpPr>
          <p:nvPr>
            <p:ph sz="quarter" idx="4"/>
          </p:nvPr>
        </p:nvSpPr>
        <p:spPr>
          <a:xfrm>
            <a:off x="5014913" y="2505075"/>
            <a:ext cx="4211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E33442B-BA77-42AC-A273-3BEE7DE4BD1E}"/>
              </a:ext>
            </a:extLst>
          </p:cNvPr>
          <p:cNvSpPr>
            <a:spLocks noGrp="1"/>
          </p:cNvSpPr>
          <p:nvPr>
            <p:ph type="dt" sz="half" idx="10"/>
          </p:nvPr>
        </p:nvSpPr>
        <p:spPr/>
        <p:txBody>
          <a:bodyPr/>
          <a:lstStyle/>
          <a:p>
            <a:fld id="{79CF420D-422D-4001-80DB-FDD6EDC17D9B}" type="datetimeFigureOut">
              <a:rPr kumimoji="1" lang="ja-JP" altLang="en-US" smtClean="0"/>
              <a:t>2022/2/18</a:t>
            </a:fld>
            <a:endParaRPr kumimoji="1" lang="ja-JP" altLang="en-US"/>
          </a:p>
        </p:txBody>
      </p:sp>
      <p:sp>
        <p:nvSpPr>
          <p:cNvPr id="8" name="フッター プレースホルダー 7">
            <a:extLst>
              <a:ext uri="{FF2B5EF4-FFF2-40B4-BE49-F238E27FC236}">
                <a16:creationId xmlns:a16="http://schemas.microsoft.com/office/drawing/2014/main" id="{73343448-3224-4621-B441-8808525EE85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8541D07-3161-45E0-9790-668DF7D26D3D}"/>
              </a:ext>
            </a:extLst>
          </p:cNvPr>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2295568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0CFF02-F892-47C1-BE4A-8B7A3A93B98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88DBD8A-CB8C-452A-81B1-1579C47A45C8}"/>
              </a:ext>
            </a:extLst>
          </p:cNvPr>
          <p:cNvSpPr>
            <a:spLocks noGrp="1"/>
          </p:cNvSpPr>
          <p:nvPr>
            <p:ph type="dt" sz="half" idx="10"/>
          </p:nvPr>
        </p:nvSpPr>
        <p:spPr/>
        <p:txBody>
          <a:bodyPr/>
          <a:lstStyle/>
          <a:p>
            <a:fld id="{79CF420D-422D-4001-80DB-FDD6EDC17D9B}" type="datetimeFigureOut">
              <a:rPr kumimoji="1" lang="ja-JP" altLang="en-US" smtClean="0"/>
              <a:t>2022/2/18</a:t>
            </a:fld>
            <a:endParaRPr kumimoji="1" lang="ja-JP" altLang="en-US"/>
          </a:p>
        </p:txBody>
      </p:sp>
      <p:sp>
        <p:nvSpPr>
          <p:cNvPr id="4" name="フッター プレースホルダー 3">
            <a:extLst>
              <a:ext uri="{FF2B5EF4-FFF2-40B4-BE49-F238E27FC236}">
                <a16:creationId xmlns:a16="http://schemas.microsoft.com/office/drawing/2014/main" id="{DD5A18E1-EE0A-4FA0-9C33-3BDB3A561C1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075C9A0-D1C4-4726-BF21-2E1D6832D658}"/>
              </a:ext>
            </a:extLst>
          </p:cNvPr>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441753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3C257A-C012-4D99-8C7E-89641A73CD2C}"/>
              </a:ext>
            </a:extLst>
          </p:cNvPr>
          <p:cNvSpPr>
            <a:spLocks noGrp="1"/>
          </p:cNvSpPr>
          <p:nvPr>
            <p:ph type="dt" sz="half" idx="10"/>
          </p:nvPr>
        </p:nvSpPr>
        <p:spPr/>
        <p:txBody>
          <a:bodyPr/>
          <a:lstStyle/>
          <a:p>
            <a:fld id="{79CF420D-422D-4001-80DB-FDD6EDC17D9B}" type="datetimeFigureOut">
              <a:rPr kumimoji="1" lang="ja-JP" altLang="en-US" smtClean="0"/>
              <a:t>2022/2/18</a:t>
            </a:fld>
            <a:endParaRPr kumimoji="1" lang="ja-JP" altLang="en-US"/>
          </a:p>
        </p:txBody>
      </p:sp>
      <p:sp>
        <p:nvSpPr>
          <p:cNvPr id="3" name="フッター プレースホルダー 2">
            <a:extLst>
              <a:ext uri="{FF2B5EF4-FFF2-40B4-BE49-F238E27FC236}">
                <a16:creationId xmlns:a16="http://schemas.microsoft.com/office/drawing/2014/main" id="{048D97CE-3972-4B99-A8EF-21CBCA0DA3B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883BD30-140C-401A-BD5A-B6BD6508CB3E}"/>
              </a:ext>
            </a:extLst>
          </p:cNvPr>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2711916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1C1525-17D9-45F6-B33E-8451765B6668}"/>
              </a:ext>
            </a:extLst>
          </p:cNvPr>
          <p:cNvSpPr>
            <a:spLocks noGrp="1"/>
          </p:cNvSpPr>
          <p:nvPr>
            <p:ph type="title"/>
          </p:nvPr>
        </p:nvSpPr>
        <p:spPr>
          <a:xfrm>
            <a:off x="682328" y="457200"/>
            <a:ext cx="3194943" cy="1600200"/>
          </a:xfrm>
        </p:spPr>
        <p:txBody>
          <a:bodyPr anchor="b"/>
          <a:lstStyle>
            <a:lvl1pPr>
              <a:defRPr sz="26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D81C76-5CE6-4537-B2AD-E416655140F5}"/>
              </a:ext>
            </a:extLst>
          </p:cNvPr>
          <p:cNvSpPr>
            <a:spLocks noGrp="1"/>
          </p:cNvSpPr>
          <p:nvPr>
            <p:ph idx="1"/>
          </p:nvPr>
        </p:nvSpPr>
        <p:spPr>
          <a:xfrm>
            <a:off x="4211340" y="987426"/>
            <a:ext cx="5014913" cy="4873625"/>
          </a:xfrm>
        </p:spPr>
        <p:txBody>
          <a:bodyPr/>
          <a:lstStyle>
            <a:lvl1pPr>
              <a:defRPr sz="2600"/>
            </a:lvl1pPr>
            <a:lvl2pPr>
              <a:defRPr sz="2275"/>
            </a:lvl2pPr>
            <a:lvl3pPr>
              <a:defRPr sz="1950"/>
            </a:lvl3pPr>
            <a:lvl4pPr>
              <a:defRPr sz="1625"/>
            </a:lvl4pPr>
            <a:lvl5pPr>
              <a:defRPr sz="1625"/>
            </a:lvl5pPr>
            <a:lvl6pPr>
              <a:defRPr sz="1625"/>
            </a:lvl6pPr>
            <a:lvl7pPr>
              <a:defRPr sz="1625"/>
            </a:lvl7pPr>
            <a:lvl8pPr>
              <a:defRPr sz="1625"/>
            </a:lvl8pPr>
            <a:lvl9pPr>
              <a:defRPr sz="1625"/>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07FB9FA-91B4-47B8-8DC1-7D20C4CCEFC0}"/>
              </a:ext>
            </a:extLst>
          </p:cNvPr>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CC62682-E4F2-4FD8-98F0-D466E55FDC8A}"/>
              </a:ext>
            </a:extLst>
          </p:cNvPr>
          <p:cNvSpPr>
            <a:spLocks noGrp="1"/>
          </p:cNvSpPr>
          <p:nvPr>
            <p:ph type="dt" sz="half" idx="10"/>
          </p:nvPr>
        </p:nvSpPr>
        <p:spPr/>
        <p:txBody>
          <a:bodyPr/>
          <a:lstStyle/>
          <a:p>
            <a:fld id="{79CF420D-422D-4001-80DB-FDD6EDC17D9B}" type="datetimeFigureOut">
              <a:rPr kumimoji="1" lang="ja-JP" altLang="en-US" smtClean="0"/>
              <a:t>2022/2/18</a:t>
            </a:fld>
            <a:endParaRPr kumimoji="1" lang="ja-JP" altLang="en-US"/>
          </a:p>
        </p:txBody>
      </p:sp>
      <p:sp>
        <p:nvSpPr>
          <p:cNvPr id="6" name="フッター プレースホルダー 5">
            <a:extLst>
              <a:ext uri="{FF2B5EF4-FFF2-40B4-BE49-F238E27FC236}">
                <a16:creationId xmlns:a16="http://schemas.microsoft.com/office/drawing/2014/main" id="{F4B3628E-0467-41EA-B8FE-9DB363352CF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826606F-7DE4-4891-8624-AA43CFF20AC5}"/>
              </a:ext>
            </a:extLst>
          </p:cNvPr>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4162414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C93176-C2B2-47A7-8D0C-F92F2C75515E}"/>
              </a:ext>
            </a:extLst>
          </p:cNvPr>
          <p:cNvSpPr>
            <a:spLocks noGrp="1"/>
          </p:cNvSpPr>
          <p:nvPr>
            <p:ph type="title"/>
          </p:nvPr>
        </p:nvSpPr>
        <p:spPr>
          <a:xfrm>
            <a:off x="682328" y="457200"/>
            <a:ext cx="3194943" cy="1600200"/>
          </a:xfrm>
        </p:spPr>
        <p:txBody>
          <a:bodyPr anchor="b"/>
          <a:lstStyle>
            <a:lvl1pPr>
              <a:defRPr sz="26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E4F6A5E-0E56-47BA-BF79-053818A6B3F8}"/>
              </a:ext>
            </a:extLst>
          </p:cNvPr>
          <p:cNvSpPr>
            <a:spLocks noGrp="1"/>
          </p:cNvSpPr>
          <p:nvPr>
            <p:ph type="pic" idx="1"/>
          </p:nvPr>
        </p:nvSpPr>
        <p:spPr>
          <a:xfrm>
            <a:off x="4211340" y="987426"/>
            <a:ext cx="5014913" cy="4873625"/>
          </a:xfrm>
        </p:spPr>
        <p:txBody>
          <a:bodyPr/>
          <a:lstStyle>
            <a:lvl1pPr marL="0" indent="0">
              <a:buNone/>
              <a:defRPr sz="2600"/>
            </a:lvl1pPr>
            <a:lvl2pPr marL="371475" indent="0">
              <a:buNone/>
              <a:defRPr sz="2275"/>
            </a:lvl2pPr>
            <a:lvl3pPr marL="742950" indent="0">
              <a:buNone/>
              <a:defRPr sz="1950"/>
            </a:lvl3pPr>
            <a:lvl4pPr marL="1114425" indent="0">
              <a:buNone/>
              <a:defRPr sz="1625"/>
            </a:lvl4pPr>
            <a:lvl5pPr marL="1485900" indent="0">
              <a:buNone/>
              <a:defRPr sz="1625"/>
            </a:lvl5pPr>
            <a:lvl6pPr marL="1857375" indent="0">
              <a:buNone/>
              <a:defRPr sz="1625"/>
            </a:lvl6pPr>
            <a:lvl7pPr marL="2228850" indent="0">
              <a:buNone/>
              <a:defRPr sz="1625"/>
            </a:lvl7pPr>
            <a:lvl8pPr marL="2600325" indent="0">
              <a:buNone/>
              <a:defRPr sz="1625"/>
            </a:lvl8pPr>
            <a:lvl9pPr marL="2971800" indent="0">
              <a:buNone/>
              <a:defRPr sz="1625"/>
            </a:lvl9pPr>
          </a:lstStyle>
          <a:p>
            <a:endParaRPr kumimoji="1" lang="ja-JP" altLang="en-US"/>
          </a:p>
        </p:txBody>
      </p:sp>
      <p:sp>
        <p:nvSpPr>
          <p:cNvPr id="4" name="テキスト プレースホルダー 3">
            <a:extLst>
              <a:ext uri="{FF2B5EF4-FFF2-40B4-BE49-F238E27FC236}">
                <a16:creationId xmlns:a16="http://schemas.microsoft.com/office/drawing/2014/main" id="{DE89D7C7-2988-4B95-9A22-3C488EB50781}"/>
              </a:ext>
            </a:extLst>
          </p:cNvPr>
          <p:cNvSpPr>
            <a:spLocks noGrp="1"/>
          </p:cNvSpPr>
          <p:nvPr>
            <p:ph type="body" sz="half" idx="2"/>
          </p:nvPr>
        </p:nvSpPr>
        <p:spPr>
          <a:xfrm>
            <a:off x="682328" y="2057400"/>
            <a:ext cx="3194943"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229D177-35E3-49D8-B282-AAC8F9D7C579}"/>
              </a:ext>
            </a:extLst>
          </p:cNvPr>
          <p:cNvSpPr>
            <a:spLocks noGrp="1"/>
          </p:cNvSpPr>
          <p:nvPr>
            <p:ph type="dt" sz="half" idx="10"/>
          </p:nvPr>
        </p:nvSpPr>
        <p:spPr/>
        <p:txBody>
          <a:bodyPr/>
          <a:lstStyle/>
          <a:p>
            <a:fld id="{79CF420D-422D-4001-80DB-FDD6EDC17D9B}" type="datetimeFigureOut">
              <a:rPr kumimoji="1" lang="ja-JP" altLang="en-US" smtClean="0"/>
              <a:t>2022/2/18</a:t>
            </a:fld>
            <a:endParaRPr kumimoji="1" lang="ja-JP" altLang="en-US"/>
          </a:p>
        </p:txBody>
      </p:sp>
      <p:sp>
        <p:nvSpPr>
          <p:cNvPr id="6" name="フッター プレースホルダー 5">
            <a:extLst>
              <a:ext uri="{FF2B5EF4-FFF2-40B4-BE49-F238E27FC236}">
                <a16:creationId xmlns:a16="http://schemas.microsoft.com/office/drawing/2014/main" id="{13BDB676-4FD0-427D-86F2-206CC03B69A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2E5C685-7ACF-46CF-AF8A-3E0E6B7663E9}"/>
              </a:ext>
            </a:extLst>
          </p:cNvPr>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2803100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7522C43-775D-463B-A517-811DD4822F10}"/>
              </a:ext>
            </a:extLst>
          </p:cNvPr>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A7CF24E-361A-4858-AD99-4DBE1BF69894}"/>
              </a:ext>
            </a:extLst>
          </p:cNvPr>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62F0443-4A5C-446A-B72F-715953D037A2}"/>
              </a:ext>
            </a:extLst>
          </p:cNvPr>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975">
                <a:solidFill>
                  <a:schemeClr val="tx1">
                    <a:tint val="75000"/>
                  </a:schemeClr>
                </a:solidFill>
              </a:defRPr>
            </a:lvl1pPr>
          </a:lstStyle>
          <a:p>
            <a:fld id="{79CF420D-422D-4001-80DB-FDD6EDC17D9B}" type="datetimeFigureOut">
              <a:rPr kumimoji="1" lang="ja-JP" altLang="en-US" smtClean="0"/>
              <a:t>2022/2/18</a:t>
            </a:fld>
            <a:endParaRPr kumimoji="1" lang="ja-JP" altLang="en-US"/>
          </a:p>
        </p:txBody>
      </p:sp>
      <p:sp>
        <p:nvSpPr>
          <p:cNvPr id="5" name="フッター プレースホルダー 4">
            <a:extLst>
              <a:ext uri="{FF2B5EF4-FFF2-40B4-BE49-F238E27FC236}">
                <a16:creationId xmlns:a16="http://schemas.microsoft.com/office/drawing/2014/main" id="{52EFA01A-F2FC-4255-91D6-64E258452835}"/>
              </a:ext>
            </a:extLst>
          </p:cNvPr>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975">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D8C7B62-649C-40BC-AFB5-1A101D45114E}"/>
              </a:ext>
            </a:extLst>
          </p:cNvPr>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975">
                <a:solidFill>
                  <a:schemeClr val="tx1">
                    <a:tint val="75000"/>
                  </a:schemeClr>
                </a:solidFill>
              </a:defRPr>
            </a:lvl1p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3378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742950" rtl="0" eaLnBrk="1" latinLnBrk="0" hangingPunct="1">
        <a:lnSpc>
          <a:spcPct val="90000"/>
        </a:lnSpc>
        <a:spcBef>
          <a:spcPct val="0"/>
        </a:spcBef>
        <a:buNone/>
        <a:defRPr kumimoji="1" sz="3575"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kumimoji="1"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kumimoji="1"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kumimoji="1"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kumimoji="1" sz="1463" kern="1200">
          <a:solidFill>
            <a:schemeClr val="tx1"/>
          </a:solidFill>
          <a:latin typeface="+mn-lt"/>
          <a:ea typeface="+mn-ea"/>
          <a:cs typeface="+mn-cs"/>
        </a:defRPr>
      </a:lvl9pPr>
    </p:bodyStyle>
    <p:otherStyle>
      <a:defPPr>
        <a:defRPr lang="ja-JP"/>
      </a:defPPr>
      <a:lvl1pPr marL="0" algn="l" defTabSz="742950" rtl="0" eaLnBrk="1" latinLnBrk="0" hangingPunct="1">
        <a:defRPr kumimoji="1" sz="1463" kern="1200">
          <a:solidFill>
            <a:schemeClr val="tx1"/>
          </a:solidFill>
          <a:latin typeface="+mn-lt"/>
          <a:ea typeface="+mn-ea"/>
          <a:cs typeface="+mn-cs"/>
        </a:defRPr>
      </a:lvl1pPr>
      <a:lvl2pPr marL="371475" algn="l" defTabSz="742950" rtl="0" eaLnBrk="1" latinLnBrk="0" hangingPunct="1">
        <a:defRPr kumimoji="1" sz="1463" kern="1200">
          <a:solidFill>
            <a:schemeClr val="tx1"/>
          </a:solidFill>
          <a:latin typeface="+mn-lt"/>
          <a:ea typeface="+mn-ea"/>
          <a:cs typeface="+mn-cs"/>
        </a:defRPr>
      </a:lvl2pPr>
      <a:lvl3pPr marL="742950" algn="l" defTabSz="742950" rtl="0" eaLnBrk="1" latinLnBrk="0" hangingPunct="1">
        <a:defRPr kumimoji="1" sz="1463" kern="1200">
          <a:solidFill>
            <a:schemeClr val="tx1"/>
          </a:solidFill>
          <a:latin typeface="+mn-lt"/>
          <a:ea typeface="+mn-ea"/>
          <a:cs typeface="+mn-cs"/>
        </a:defRPr>
      </a:lvl3pPr>
      <a:lvl4pPr marL="1114425" algn="l" defTabSz="742950" rtl="0" eaLnBrk="1" latinLnBrk="0" hangingPunct="1">
        <a:defRPr kumimoji="1" sz="1463" kern="1200">
          <a:solidFill>
            <a:schemeClr val="tx1"/>
          </a:solidFill>
          <a:latin typeface="+mn-lt"/>
          <a:ea typeface="+mn-ea"/>
          <a:cs typeface="+mn-cs"/>
        </a:defRPr>
      </a:lvl4pPr>
      <a:lvl5pPr marL="1485900" algn="l" defTabSz="742950" rtl="0" eaLnBrk="1" latinLnBrk="0" hangingPunct="1">
        <a:defRPr kumimoji="1" sz="1463" kern="1200">
          <a:solidFill>
            <a:schemeClr val="tx1"/>
          </a:solidFill>
          <a:latin typeface="+mn-lt"/>
          <a:ea typeface="+mn-ea"/>
          <a:cs typeface="+mn-cs"/>
        </a:defRPr>
      </a:lvl5pPr>
      <a:lvl6pPr marL="1857375" algn="l" defTabSz="742950" rtl="0" eaLnBrk="1" latinLnBrk="0" hangingPunct="1">
        <a:defRPr kumimoji="1" sz="1463" kern="1200">
          <a:solidFill>
            <a:schemeClr val="tx1"/>
          </a:solidFill>
          <a:latin typeface="+mn-lt"/>
          <a:ea typeface="+mn-ea"/>
          <a:cs typeface="+mn-cs"/>
        </a:defRPr>
      </a:lvl6pPr>
      <a:lvl7pPr marL="2228850" algn="l" defTabSz="742950" rtl="0" eaLnBrk="1" latinLnBrk="0" hangingPunct="1">
        <a:defRPr kumimoji="1" sz="1463" kern="1200">
          <a:solidFill>
            <a:schemeClr val="tx1"/>
          </a:solidFill>
          <a:latin typeface="+mn-lt"/>
          <a:ea typeface="+mn-ea"/>
          <a:cs typeface="+mn-cs"/>
        </a:defRPr>
      </a:lvl7pPr>
      <a:lvl8pPr marL="2600325" algn="l" defTabSz="742950" rtl="0" eaLnBrk="1" latinLnBrk="0" hangingPunct="1">
        <a:defRPr kumimoji="1" sz="1463" kern="1200">
          <a:solidFill>
            <a:schemeClr val="tx1"/>
          </a:solidFill>
          <a:latin typeface="+mn-lt"/>
          <a:ea typeface="+mn-ea"/>
          <a:cs typeface="+mn-cs"/>
        </a:defRPr>
      </a:lvl8pPr>
      <a:lvl9pPr marL="2971800" algn="l" defTabSz="742950" rtl="0" eaLnBrk="1" latinLnBrk="0" hangingPunct="1">
        <a:defRPr kumimoji="1"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www.youtube.com/watch?v=xizOlQqQqok"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www.youtube.com/watch?v=2lTg5AOveV4"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IoLfLMBsJAI" TargetMode="External"/><Relationship Id="rId7"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youtu.be/Osl4dSdl0AM" TargetMode="External"/><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hyperlink" Target="https://youtu.be/m0_7Avd-ebU" TargetMode="Externa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hyperlink" Target="https://youtu.be/nJFYWxgxI8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hyperlink" Target="https://youtu.be/WZNMbfBLLW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hyperlink" Target="https://www.youtube.com/watch?v=y5Psa-tXMH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youtu.be/fMALrz8tFXw" TargetMode="External"/><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72378EC-3B1E-42A1-A67C-5DE012CC2748}"/>
              </a:ext>
            </a:extLst>
          </p:cNvPr>
          <p:cNvSpPr txBox="1"/>
          <p:nvPr/>
        </p:nvSpPr>
        <p:spPr>
          <a:xfrm>
            <a:off x="4515583" y="4092009"/>
            <a:ext cx="4708321" cy="1015663"/>
          </a:xfrm>
          <a:prstGeom prst="rect">
            <a:avLst/>
          </a:prstGeom>
          <a:noFill/>
        </p:spPr>
        <p:txBody>
          <a:bodyPr wrap="square" rtlCol="0">
            <a:spAutoFit/>
          </a:bodyPr>
          <a:lstStyle/>
          <a:p>
            <a:pPr algn="r"/>
            <a:r>
              <a:rPr lang="ja-JP" altLang="en-US" sz="6000" b="1" dirty="0">
                <a:latin typeface="游ゴシック" panose="020B0400000000000000" pitchFamily="50" charset="-128"/>
                <a:ea typeface="游ゴシック" panose="020B0400000000000000" pitchFamily="50" charset="-128"/>
              </a:rPr>
              <a:t>橋本　大輝</a:t>
            </a:r>
          </a:p>
        </p:txBody>
      </p:sp>
      <p:sp>
        <p:nvSpPr>
          <p:cNvPr id="5" name="テキスト ボックス 4">
            <a:extLst>
              <a:ext uri="{FF2B5EF4-FFF2-40B4-BE49-F238E27FC236}">
                <a16:creationId xmlns:a16="http://schemas.microsoft.com/office/drawing/2014/main" id="{5A1CB498-DDCD-4E22-837A-25153136B054}"/>
              </a:ext>
            </a:extLst>
          </p:cNvPr>
          <p:cNvSpPr txBox="1"/>
          <p:nvPr/>
        </p:nvSpPr>
        <p:spPr>
          <a:xfrm>
            <a:off x="6668396" y="3071426"/>
            <a:ext cx="2555508" cy="461665"/>
          </a:xfrm>
          <a:prstGeom prst="rect">
            <a:avLst/>
          </a:prstGeom>
          <a:noFill/>
        </p:spPr>
        <p:txBody>
          <a:bodyPr wrap="none" rtlCol="0">
            <a:spAutoFit/>
          </a:bodyPr>
          <a:lstStyle/>
          <a:p>
            <a:pPr algn="r"/>
            <a:r>
              <a:rPr lang="en-US" altLang="ja-JP" sz="1200" dirty="0">
                <a:latin typeface="游ゴシック" panose="020B0400000000000000" pitchFamily="50" charset="-128"/>
                <a:ea typeface="游ゴシック" panose="020B0400000000000000" pitchFamily="50" charset="-128"/>
              </a:rPr>
              <a:t>ASO</a:t>
            </a:r>
            <a:r>
              <a:rPr lang="ja-JP" altLang="en-US" sz="1200" dirty="0">
                <a:latin typeface="游ゴシック" panose="020B0400000000000000" pitchFamily="50" charset="-128"/>
                <a:ea typeface="游ゴシック" panose="020B0400000000000000" pitchFamily="50" charset="-128"/>
              </a:rPr>
              <a:t>ポップカルチャー専門学校</a:t>
            </a:r>
            <a:endParaRPr lang="en-US" altLang="ja-JP" sz="1200" dirty="0">
              <a:latin typeface="游ゴシック" panose="020B0400000000000000" pitchFamily="50" charset="-128"/>
              <a:ea typeface="游ゴシック" panose="020B0400000000000000" pitchFamily="50" charset="-128"/>
            </a:endParaRPr>
          </a:p>
          <a:p>
            <a:pPr algn="r"/>
            <a:r>
              <a:rPr lang="ja-JP" altLang="en-US" sz="1200" dirty="0">
                <a:latin typeface="游ゴシック" panose="020B0400000000000000" pitchFamily="50" charset="-128"/>
                <a:ea typeface="游ゴシック" panose="020B0400000000000000" pitchFamily="50" charset="-128"/>
              </a:rPr>
              <a:t>ゲーム・</a:t>
            </a:r>
            <a:r>
              <a:rPr lang="en-US" altLang="ja-JP" sz="1200" dirty="0">
                <a:latin typeface="游ゴシック" panose="020B0400000000000000" pitchFamily="50" charset="-128"/>
                <a:ea typeface="游ゴシック" panose="020B0400000000000000" pitchFamily="50" charset="-128"/>
              </a:rPr>
              <a:t>CG</a:t>
            </a:r>
            <a:r>
              <a:rPr lang="ja-JP" altLang="en-US" sz="1200" dirty="0">
                <a:latin typeface="游ゴシック" panose="020B0400000000000000" pitchFamily="50" charset="-128"/>
                <a:ea typeface="游ゴシック" panose="020B0400000000000000" pitchFamily="50" charset="-128"/>
              </a:rPr>
              <a:t>・アニメ科ゲーム専攻</a:t>
            </a:r>
          </a:p>
        </p:txBody>
      </p:sp>
      <p:sp>
        <p:nvSpPr>
          <p:cNvPr id="6" name="テキスト ボックス 5">
            <a:extLst>
              <a:ext uri="{FF2B5EF4-FFF2-40B4-BE49-F238E27FC236}">
                <a16:creationId xmlns:a16="http://schemas.microsoft.com/office/drawing/2014/main" id="{BAC92693-347F-489B-9445-355FCC7B13EB}"/>
              </a:ext>
            </a:extLst>
          </p:cNvPr>
          <p:cNvSpPr txBox="1"/>
          <p:nvPr/>
        </p:nvSpPr>
        <p:spPr>
          <a:xfrm>
            <a:off x="7365212" y="3627882"/>
            <a:ext cx="1858691" cy="369332"/>
          </a:xfrm>
          <a:prstGeom prst="rect">
            <a:avLst/>
          </a:prstGeom>
          <a:noFill/>
        </p:spPr>
        <p:txBody>
          <a:bodyPr wrap="square" rtlCol="0">
            <a:spAutoFit/>
          </a:bodyPr>
          <a:lstStyle/>
          <a:p>
            <a:pPr algn="r"/>
            <a:r>
              <a:rPr lang="ja-JP" altLang="en-US" b="1" dirty="0">
                <a:latin typeface="游ゴシック" panose="020B0400000000000000" pitchFamily="50" charset="-128"/>
                <a:ea typeface="游ゴシック" panose="020B0400000000000000" pitchFamily="50" charset="-128"/>
              </a:rPr>
              <a:t>プログラマー</a:t>
            </a:r>
          </a:p>
        </p:txBody>
      </p:sp>
      <p:sp>
        <p:nvSpPr>
          <p:cNvPr id="7" name="テキスト ボックス 6">
            <a:extLst>
              <a:ext uri="{FF2B5EF4-FFF2-40B4-BE49-F238E27FC236}">
                <a16:creationId xmlns:a16="http://schemas.microsoft.com/office/drawing/2014/main" id="{8CA345B5-EAED-45B6-A5C9-9C8F7BD9B2A7}"/>
              </a:ext>
            </a:extLst>
          </p:cNvPr>
          <p:cNvSpPr txBox="1"/>
          <p:nvPr/>
        </p:nvSpPr>
        <p:spPr>
          <a:xfrm>
            <a:off x="356690" y="1802129"/>
            <a:ext cx="5650586" cy="1015663"/>
          </a:xfrm>
          <a:prstGeom prst="rect">
            <a:avLst/>
          </a:prstGeom>
          <a:noFill/>
        </p:spPr>
        <p:txBody>
          <a:bodyPr wrap="none" rtlCol="0">
            <a:spAutoFit/>
          </a:bodyPr>
          <a:lstStyle/>
          <a:p>
            <a:pPr algn="ctr"/>
            <a:r>
              <a:rPr lang="en-US" altLang="ja-JP" sz="6000" dirty="0">
                <a:latin typeface="Arial Black" panose="020B0A04020102020204" pitchFamily="34" charset="0"/>
                <a:ea typeface="ＭＳ 明朝" panose="02020609040205080304" pitchFamily="17" charset="-128"/>
              </a:rPr>
              <a:t> PORTFOLIO </a:t>
            </a:r>
            <a:endParaRPr lang="ja-JP" altLang="en-US" sz="6000" dirty="0">
              <a:latin typeface="Arial Black" panose="020B0A04020102020204" pitchFamily="34" charset="0"/>
              <a:ea typeface="ＭＳ 明朝" panose="02020609040205080304" pitchFamily="17" charset="-128"/>
            </a:endParaRPr>
          </a:p>
        </p:txBody>
      </p:sp>
      <p:sp>
        <p:nvSpPr>
          <p:cNvPr id="2" name="正方形/長方形 1">
            <a:extLst>
              <a:ext uri="{FF2B5EF4-FFF2-40B4-BE49-F238E27FC236}">
                <a16:creationId xmlns:a16="http://schemas.microsoft.com/office/drawing/2014/main" id="{850D965D-9CA7-489D-86E4-8FEF963C69D8}"/>
              </a:ext>
            </a:extLst>
          </p:cNvPr>
          <p:cNvSpPr/>
          <p:nvPr/>
        </p:nvSpPr>
        <p:spPr>
          <a:xfrm>
            <a:off x="-889232" y="-637562"/>
            <a:ext cx="11543250" cy="1420972"/>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8" name="正方形/長方形 7">
            <a:extLst>
              <a:ext uri="{FF2B5EF4-FFF2-40B4-BE49-F238E27FC236}">
                <a16:creationId xmlns:a16="http://schemas.microsoft.com/office/drawing/2014/main" id="{5A0E2DC1-442C-4B62-A713-ACCB2E6DB4A2}"/>
              </a:ext>
            </a:extLst>
          </p:cNvPr>
          <p:cNvSpPr/>
          <p:nvPr/>
        </p:nvSpPr>
        <p:spPr>
          <a:xfrm>
            <a:off x="-889232" y="6073629"/>
            <a:ext cx="11543250" cy="1367406"/>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3" name="正方形/長方形 2">
            <a:extLst>
              <a:ext uri="{FF2B5EF4-FFF2-40B4-BE49-F238E27FC236}">
                <a16:creationId xmlns:a16="http://schemas.microsoft.com/office/drawing/2014/main" id="{750CF464-C798-4425-B3DA-C215466242E8}"/>
              </a:ext>
            </a:extLst>
          </p:cNvPr>
          <p:cNvSpPr/>
          <p:nvPr/>
        </p:nvSpPr>
        <p:spPr>
          <a:xfrm>
            <a:off x="-889232" y="1157681"/>
            <a:ext cx="11543250" cy="4538444"/>
          </a:xfrm>
          <a:prstGeom prst="rect">
            <a:avLst/>
          </a:prstGeom>
          <a:noFill/>
          <a:ln w="28575"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Tree>
    <p:extLst>
      <p:ext uri="{BB962C8B-B14F-4D97-AF65-F5344CB8AC3E}">
        <p14:creationId xmlns:p14="http://schemas.microsoft.com/office/powerpoint/2010/main" val="3792565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1E898DB5-DD51-4834-8C5C-D699EC0F889C}"/>
              </a:ext>
            </a:extLst>
          </p:cNvPr>
          <p:cNvSpPr/>
          <p:nvPr/>
        </p:nvSpPr>
        <p:spPr>
          <a:xfrm>
            <a:off x="5838208" y="4220837"/>
            <a:ext cx="3990465" cy="1503614"/>
          </a:xfrm>
          <a:prstGeom prst="rect">
            <a:avLst/>
          </a:prstGeom>
          <a:solidFill>
            <a:schemeClr val="bg1"/>
          </a:solidFill>
          <a:ln w="1905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15" name="正方形/長方形 14">
            <a:extLst>
              <a:ext uri="{FF2B5EF4-FFF2-40B4-BE49-F238E27FC236}">
                <a16:creationId xmlns:a16="http://schemas.microsoft.com/office/drawing/2014/main" id="{C582F387-7A0B-4A94-B2A6-619D6814E0E7}"/>
              </a:ext>
            </a:extLst>
          </p:cNvPr>
          <p:cNvSpPr/>
          <p:nvPr/>
        </p:nvSpPr>
        <p:spPr>
          <a:xfrm>
            <a:off x="-746992" y="-64938"/>
            <a:ext cx="11543250" cy="931563"/>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 name="正方形/長方形 4">
            <a:extLst>
              <a:ext uri="{FF2B5EF4-FFF2-40B4-BE49-F238E27FC236}">
                <a16:creationId xmlns:a16="http://schemas.microsoft.com/office/drawing/2014/main" id="{9AD5CEB6-0058-47E9-800E-0084BFDEF220}"/>
              </a:ext>
            </a:extLst>
          </p:cNvPr>
          <p:cNvSpPr/>
          <p:nvPr/>
        </p:nvSpPr>
        <p:spPr>
          <a:xfrm>
            <a:off x="-746992" y="5888435"/>
            <a:ext cx="11543250" cy="1026800"/>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8" name="テキスト ボックス 7">
            <a:extLst>
              <a:ext uri="{FF2B5EF4-FFF2-40B4-BE49-F238E27FC236}">
                <a16:creationId xmlns:a16="http://schemas.microsoft.com/office/drawing/2014/main" id="{D3119CE3-2B95-4A72-B8E2-3B0009A7F0DE}"/>
              </a:ext>
            </a:extLst>
          </p:cNvPr>
          <p:cNvSpPr txBox="1"/>
          <p:nvPr/>
        </p:nvSpPr>
        <p:spPr>
          <a:xfrm>
            <a:off x="5836260" y="4319987"/>
            <a:ext cx="1775571" cy="1384995"/>
          </a:xfrm>
          <a:prstGeom prst="rect">
            <a:avLst/>
          </a:prstGeom>
          <a:noFill/>
        </p:spPr>
        <p:txBody>
          <a:bodyPr wrap="square" rtlCol="0">
            <a:spAutoFit/>
          </a:bodyPr>
          <a:lstStyle/>
          <a:p>
            <a:pPr algn="r"/>
            <a:r>
              <a:rPr kumimoji="1" lang="ja-JP" altLang="en-US" sz="1400" b="1" dirty="0">
                <a:latin typeface="游ゴシック" panose="020B0400000000000000" pitchFamily="50" charset="-128"/>
                <a:ea typeface="游ゴシック" panose="020B0400000000000000" pitchFamily="50" charset="-128"/>
              </a:rPr>
              <a:t>プラットフォーム使用言語</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使用ライブラリ</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制作人数</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制作期間</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ジャンル</a:t>
            </a:r>
          </a:p>
        </p:txBody>
      </p:sp>
      <p:sp>
        <p:nvSpPr>
          <p:cNvPr id="9" name="テキスト ボックス 8">
            <a:extLst>
              <a:ext uri="{FF2B5EF4-FFF2-40B4-BE49-F238E27FC236}">
                <a16:creationId xmlns:a16="http://schemas.microsoft.com/office/drawing/2014/main" id="{2DE42B09-5027-4D53-ADE1-5B182E956F1D}"/>
              </a:ext>
            </a:extLst>
          </p:cNvPr>
          <p:cNvSpPr txBox="1"/>
          <p:nvPr/>
        </p:nvSpPr>
        <p:spPr>
          <a:xfrm>
            <a:off x="7561031" y="4305961"/>
            <a:ext cx="2384853" cy="1384995"/>
          </a:xfrm>
          <a:prstGeom prst="rect">
            <a:avLst/>
          </a:prstGeom>
          <a:noFill/>
        </p:spPr>
        <p:txBody>
          <a:bodyPr wrap="square" rtlCol="0">
            <a:spAutoFit/>
          </a:bodyPr>
          <a:lstStyle/>
          <a:p>
            <a:r>
              <a:rPr kumimoji="1" lang="en-US" altLang="ja-JP" sz="1400" b="1" dirty="0">
                <a:latin typeface="游ゴシック" panose="020B0400000000000000" pitchFamily="50" charset="-128"/>
                <a:ea typeface="游ゴシック" panose="020B0400000000000000" pitchFamily="50" charset="-128"/>
              </a:rPr>
              <a:t>PC</a:t>
            </a:r>
          </a:p>
          <a:p>
            <a:r>
              <a:rPr kumimoji="1" lang="en-US" altLang="ja-JP" sz="1400" b="1" dirty="0">
                <a:latin typeface="游ゴシック" panose="020B0400000000000000" pitchFamily="50" charset="-128"/>
                <a:ea typeface="游ゴシック" panose="020B0400000000000000" pitchFamily="50" charset="-128"/>
              </a:rPr>
              <a:t>C#</a:t>
            </a:r>
          </a:p>
          <a:p>
            <a:r>
              <a:rPr kumimoji="1" lang="en-US" altLang="ja-JP" sz="1400" b="1" dirty="0">
                <a:latin typeface="游ゴシック" panose="020B0400000000000000" pitchFamily="50" charset="-128"/>
                <a:ea typeface="游ゴシック" panose="020B0400000000000000" pitchFamily="50" charset="-128"/>
              </a:rPr>
              <a:t>Unity</a:t>
            </a:r>
          </a:p>
          <a:p>
            <a:r>
              <a:rPr kumimoji="1" lang="ja-JP" altLang="en-US" sz="1400" b="1" dirty="0">
                <a:latin typeface="游ゴシック" panose="020B0400000000000000" pitchFamily="50" charset="-128"/>
                <a:ea typeface="游ゴシック" panose="020B0400000000000000" pitchFamily="50" charset="-128"/>
              </a:rPr>
              <a:t>プログラマー</a:t>
            </a:r>
            <a:r>
              <a:rPr lang="en-US" altLang="ja-JP" sz="1400" b="1" dirty="0">
                <a:latin typeface="游ゴシック" panose="020B0400000000000000" pitchFamily="50" charset="-128"/>
                <a:ea typeface="游ゴシック" panose="020B0400000000000000" pitchFamily="50" charset="-128"/>
              </a:rPr>
              <a:t>5</a:t>
            </a:r>
            <a:r>
              <a:rPr kumimoji="1" lang="ja-JP" altLang="en-US" sz="1400" b="1" dirty="0">
                <a:latin typeface="游ゴシック" panose="020B0400000000000000" pitchFamily="50" charset="-128"/>
                <a:ea typeface="游ゴシック" panose="020B0400000000000000" pitchFamily="50" charset="-128"/>
              </a:rPr>
              <a:t>人</a:t>
            </a:r>
            <a:endParaRPr kumimoji="1" lang="en-US" altLang="ja-JP" sz="1400" b="1" dirty="0">
              <a:latin typeface="游ゴシック" panose="020B0400000000000000" pitchFamily="50" charset="-128"/>
              <a:ea typeface="游ゴシック" panose="020B0400000000000000" pitchFamily="50" charset="-128"/>
            </a:endParaRPr>
          </a:p>
          <a:p>
            <a:r>
              <a:rPr kumimoji="1" lang="en-US" altLang="ja-JP" sz="1400" b="1" dirty="0">
                <a:latin typeface="游ゴシック" panose="020B0400000000000000" pitchFamily="50" charset="-128"/>
                <a:ea typeface="游ゴシック" panose="020B0400000000000000" pitchFamily="50" charset="-128"/>
              </a:rPr>
              <a:t>2020</a:t>
            </a:r>
            <a:r>
              <a:rPr kumimoji="1" lang="ja-JP" altLang="en-US" sz="1400" b="1" dirty="0">
                <a:latin typeface="游ゴシック" panose="020B0400000000000000" pitchFamily="50" charset="-128"/>
                <a:ea typeface="游ゴシック" panose="020B0400000000000000" pitchFamily="50" charset="-128"/>
              </a:rPr>
              <a:t>年</a:t>
            </a:r>
            <a:r>
              <a:rPr kumimoji="1" lang="en-US" altLang="ja-JP" sz="1400" b="1" dirty="0">
                <a:latin typeface="游ゴシック" panose="020B0400000000000000" pitchFamily="50" charset="-128"/>
                <a:ea typeface="游ゴシック" panose="020B0400000000000000" pitchFamily="50" charset="-128"/>
              </a:rPr>
              <a:t>04</a:t>
            </a:r>
            <a:r>
              <a:rPr kumimoji="1" lang="ja-JP" altLang="en-US" sz="1400" b="1" dirty="0">
                <a:latin typeface="游ゴシック" panose="020B0400000000000000" pitchFamily="50" charset="-128"/>
                <a:ea typeface="游ゴシック" panose="020B0400000000000000" pitchFamily="50" charset="-128"/>
              </a:rPr>
              <a:t>月～</a:t>
            </a:r>
            <a:r>
              <a:rPr kumimoji="1" lang="en-US" altLang="ja-JP" sz="1400" b="1" dirty="0">
                <a:latin typeface="游ゴシック" panose="020B0400000000000000" pitchFamily="50" charset="-128"/>
                <a:ea typeface="游ゴシック" panose="020B0400000000000000" pitchFamily="50" charset="-128"/>
              </a:rPr>
              <a:t>2020</a:t>
            </a:r>
            <a:r>
              <a:rPr kumimoji="1" lang="ja-JP" altLang="en-US" sz="1400" b="1" dirty="0">
                <a:latin typeface="游ゴシック" panose="020B0400000000000000" pitchFamily="50" charset="-128"/>
                <a:ea typeface="游ゴシック" panose="020B0400000000000000" pitchFamily="50" charset="-128"/>
              </a:rPr>
              <a:t>年</a:t>
            </a:r>
            <a:r>
              <a:rPr kumimoji="1" lang="en-US" altLang="ja-JP" sz="1400" b="1" dirty="0">
                <a:latin typeface="游ゴシック" panose="020B0400000000000000" pitchFamily="50" charset="-128"/>
                <a:ea typeface="游ゴシック" panose="020B0400000000000000" pitchFamily="50" charset="-128"/>
              </a:rPr>
              <a:t>08</a:t>
            </a:r>
            <a:r>
              <a:rPr kumimoji="1" lang="ja-JP" altLang="en-US" sz="1400" b="1" dirty="0">
                <a:latin typeface="游ゴシック" panose="020B0400000000000000" pitchFamily="50" charset="-128"/>
                <a:ea typeface="游ゴシック" panose="020B0400000000000000" pitchFamily="50" charset="-128"/>
              </a:rPr>
              <a:t>月</a:t>
            </a:r>
            <a:endParaRPr kumimoji="1" lang="en-US" altLang="ja-JP" sz="1400" b="1" dirty="0">
              <a:latin typeface="游ゴシック" panose="020B0400000000000000" pitchFamily="50" charset="-128"/>
              <a:ea typeface="游ゴシック" panose="020B0400000000000000" pitchFamily="50" charset="-128"/>
            </a:endParaRPr>
          </a:p>
          <a:p>
            <a:r>
              <a:rPr kumimoji="1" lang="en-US" altLang="ja-JP" sz="1400" b="1" dirty="0">
                <a:latin typeface="游ゴシック" panose="020B0400000000000000" pitchFamily="50" charset="-128"/>
                <a:ea typeface="游ゴシック" panose="020B0400000000000000" pitchFamily="50" charset="-128"/>
              </a:rPr>
              <a:t>3D</a:t>
            </a:r>
            <a:r>
              <a:rPr kumimoji="1" lang="ja-JP" altLang="en-US" sz="1400" b="1" dirty="0">
                <a:latin typeface="游ゴシック" panose="020B0400000000000000" pitchFamily="50" charset="-128"/>
                <a:ea typeface="游ゴシック" panose="020B0400000000000000" pitchFamily="50" charset="-128"/>
              </a:rPr>
              <a:t>アクション</a:t>
            </a:r>
            <a:endParaRPr kumimoji="1" lang="en-US" altLang="ja-JP" sz="1400" b="1" dirty="0">
              <a:latin typeface="游ゴシック" panose="020B0400000000000000" pitchFamily="50" charset="-128"/>
              <a:ea typeface="游ゴシック" panose="020B0400000000000000" pitchFamily="50" charset="-128"/>
            </a:endParaRPr>
          </a:p>
        </p:txBody>
      </p:sp>
      <p:sp>
        <p:nvSpPr>
          <p:cNvPr id="20" name="テキスト ボックス 19">
            <a:extLst>
              <a:ext uri="{FF2B5EF4-FFF2-40B4-BE49-F238E27FC236}">
                <a16:creationId xmlns:a16="http://schemas.microsoft.com/office/drawing/2014/main" id="{3EA62FCD-2676-4123-B9B4-70E0C461010C}"/>
              </a:ext>
            </a:extLst>
          </p:cNvPr>
          <p:cNvSpPr txBox="1"/>
          <p:nvPr/>
        </p:nvSpPr>
        <p:spPr>
          <a:xfrm>
            <a:off x="77618" y="1227961"/>
            <a:ext cx="5724644" cy="2431435"/>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学内ゲームコンテスト及び日本ゲーム大賞に向けて初めて</a:t>
            </a:r>
            <a:endParaRPr kumimoji="1" lang="en-US" altLang="ja-JP" sz="1600" dirty="0">
              <a:latin typeface="メイリオ" panose="020B0604030504040204" pitchFamily="50" charset="-128"/>
              <a:ea typeface="メイリオ" panose="020B0604030504040204" pitchFamily="50" charset="-128"/>
            </a:endParaRPr>
          </a:p>
          <a:p>
            <a:r>
              <a:rPr kumimoji="1" lang="en-US" altLang="ja-JP" sz="1600" dirty="0">
                <a:latin typeface="メイリオ" panose="020B0604030504040204" pitchFamily="50" charset="-128"/>
                <a:ea typeface="メイリオ" panose="020B0604030504040204" pitchFamily="50" charset="-128"/>
              </a:rPr>
              <a:t>Unity</a:t>
            </a:r>
            <a:r>
              <a:rPr kumimoji="1" lang="ja-JP" altLang="en-US" sz="1600" dirty="0">
                <a:latin typeface="メイリオ" panose="020B0604030504040204" pitchFamily="50" charset="-128"/>
                <a:ea typeface="メイリオ" panose="020B0604030504040204" pitchFamily="50" charset="-128"/>
              </a:rPr>
              <a:t>で制作した作品です。日本ゲーム大賞のテーマとして</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音をもとに企画しています。</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学内コンテストでは</a:t>
            </a:r>
            <a:r>
              <a:rPr kumimoji="1" lang="en-US" altLang="ja-JP" sz="1600" dirty="0">
                <a:latin typeface="メイリオ" panose="020B0604030504040204" pitchFamily="50" charset="-128"/>
                <a:ea typeface="メイリオ" panose="020B0604030504040204" pitchFamily="50" charset="-128"/>
              </a:rPr>
              <a:t>3</a:t>
            </a:r>
            <a:r>
              <a:rPr kumimoji="1" lang="ja-JP" altLang="en-US" sz="1600" dirty="0">
                <a:latin typeface="メイリオ" panose="020B0604030504040204" pitchFamily="50" charset="-128"/>
                <a:ea typeface="メイリオ" panose="020B0604030504040204" pitchFamily="50" charset="-128"/>
              </a:rPr>
              <a:t>位を獲得しています。</a:t>
            </a:r>
            <a:endParaRPr lang="en-US" altLang="ja-JP" sz="1600" dirty="0">
              <a:latin typeface="メイリオ" panose="020B0604030504040204" pitchFamily="50" charset="-128"/>
              <a:ea typeface="メイリオ" panose="020B0604030504040204" pitchFamily="50" charset="-128"/>
            </a:endParaRPr>
          </a:p>
          <a:p>
            <a:pPr>
              <a:lnSpc>
                <a:spcPct val="50000"/>
              </a:lnSpc>
            </a:pP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いろんな島を冒険してエネルギーを集め、島から島へと</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ロケットで飛んでいくゲームとなっています。</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私はステージギミックとステージの作成を担当しています。</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今まで使っていた</a:t>
            </a:r>
            <a:r>
              <a:rPr kumimoji="1" lang="en-US" altLang="ja-JP" sz="1600" dirty="0">
                <a:latin typeface="メイリオ" panose="020B0604030504040204" pitchFamily="50" charset="-128"/>
                <a:ea typeface="メイリオ" panose="020B0604030504040204" pitchFamily="50" charset="-128"/>
              </a:rPr>
              <a:t>C++</a:t>
            </a:r>
            <a:r>
              <a:rPr kumimoji="1" lang="ja-JP" altLang="en-US" sz="1600" dirty="0">
                <a:latin typeface="メイリオ" panose="020B0604030504040204" pitchFamily="50" charset="-128"/>
                <a:ea typeface="メイリオ" panose="020B0604030504040204" pitchFamily="50" charset="-128"/>
              </a:rPr>
              <a:t>と</a:t>
            </a:r>
            <a:r>
              <a:rPr kumimoji="1" lang="en-US" altLang="ja-JP" sz="1600" dirty="0">
                <a:latin typeface="メイリオ" panose="020B0604030504040204" pitchFamily="50" charset="-128"/>
                <a:ea typeface="メイリオ" panose="020B0604030504040204" pitchFamily="50" charset="-128"/>
              </a:rPr>
              <a:t>C#</a:t>
            </a:r>
            <a:r>
              <a:rPr kumimoji="1" lang="ja-JP" altLang="en-US" sz="1600" dirty="0">
                <a:latin typeface="メイリオ" panose="020B0604030504040204" pitchFamily="50" charset="-128"/>
                <a:ea typeface="メイリオ" panose="020B0604030504040204" pitchFamily="50" charset="-128"/>
              </a:rPr>
              <a:t>の違いに苦戦しながら制作</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しました。</a:t>
            </a:r>
            <a:endParaRPr kumimoji="1" lang="en-US" altLang="ja-JP" sz="1600" dirty="0">
              <a:latin typeface="メイリオ" panose="020B0604030504040204" pitchFamily="50" charset="-128"/>
              <a:ea typeface="メイリオ" panose="020B0604030504040204" pitchFamily="50" charset="-128"/>
            </a:endParaRPr>
          </a:p>
        </p:txBody>
      </p:sp>
      <p:cxnSp>
        <p:nvCxnSpPr>
          <p:cNvPr id="17" name="直線コネクタ 16">
            <a:extLst>
              <a:ext uri="{FF2B5EF4-FFF2-40B4-BE49-F238E27FC236}">
                <a16:creationId xmlns:a16="http://schemas.microsoft.com/office/drawing/2014/main" id="{DB8E91A0-C7F1-4646-904A-36D523145F74}"/>
              </a:ext>
            </a:extLst>
          </p:cNvPr>
          <p:cNvCxnSpPr>
            <a:cxnSpLocks/>
          </p:cNvCxnSpPr>
          <p:nvPr/>
        </p:nvCxnSpPr>
        <p:spPr>
          <a:xfrm>
            <a:off x="9686248" y="219310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360C331A-E1A3-4012-8919-7BEDBF53E582}"/>
              </a:ext>
            </a:extLst>
          </p:cNvPr>
          <p:cNvSpPr/>
          <p:nvPr/>
        </p:nvSpPr>
        <p:spPr>
          <a:xfrm>
            <a:off x="-95820" y="-930862"/>
            <a:ext cx="2753435" cy="2489727"/>
          </a:xfrm>
          <a:prstGeom prst="rect">
            <a:avLst/>
          </a:prstGeom>
          <a:blipFill dpi="0" rotWithShape="1">
            <a:blip r:embed="rId3"/>
            <a:srcRect/>
            <a:stretch>
              <a:fillRect/>
            </a:stretch>
          </a:blipFill>
          <a:ln>
            <a:noFill/>
          </a:ln>
          <a:effectLst>
            <a:outerShdw blurRad="50800" dist="127000" dir="5400000" algn="ctr" rotWithShape="0">
              <a:schemeClr val="tx1">
                <a:lumMod val="65000"/>
                <a:lumOff val="35000"/>
                <a:alpha val="7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図 15">
            <a:extLst>
              <a:ext uri="{FF2B5EF4-FFF2-40B4-BE49-F238E27FC236}">
                <a16:creationId xmlns:a16="http://schemas.microsoft.com/office/drawing/2014/main" id="{2720C339-79D9-427B-BAD3-CE17F5EC9A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4258" y="5888435"/>
            <a:ext cx="1014769" cy="863761"/>
          </a:xfrm>
          <a:prstGeom prst="ellipse">
            <a:avLst/>
          </a:prstGeom>
          <a:ln>
            <a:noFill/>
          </a:ln>
          <a:effectLst>
            <a:softEdge rad="112500"/>
          </a:effectLst>
        </p:spPr>
      </p:pic>
      <p:pic>
        <p:nvPicPr>
          <p:cNvPr id="4" name="図 3">
            <a:extLst>
              <a:ext uri="{FF2B5EF4-FFF2-40B4-BE49-F238E27FC236}">
                <a16:creationId xmlns:a16="http://schemas.microsoft.com/office/drawing/2014/main" id="{F81F9322-8685-486E-B8AA-60A2973C2681}"/>
              </a:ext>
            </a:extLst>
          </p:cNvPr>
          <p:cNvPicPr>
            <a:picLocks noChangeAspect="1"/>
          </p:cNvPicPr>
          <p:nvPr/>
        </p:nvPicPr>
        <p:blipFill>
          <a:blip r:embed="rId5"/>
          <a:stretch>
            <a:fillRect/>
          </a:stretch>
        </p:blipFill>
        <p:spPr>
          <a:xfrm>
            <a:off x="5838208" y="1212997"/>
            <a:ext cx="3938971" cy="2198059"/>
          </a:xfrm>
          <a:prstGeom prst="rect">
            <a:avLst/>
          </a:prstGeom>
          <a:ln w="19050">
            <a:solidFill>
              <a:srgbClr val="4E4251"/>
            </a:solidFill>
          </a:ln>
        </p:spPr>
      </p:pic>
      <p:sp>
        <p:nvSpPr>
          <p:cNvPr id="18" name="テキスト ボックス 17">
            <a:extLst>
              <a:ext uri="{FF2B5EF4-FFF2-40B4-BE49-F238E27FC236}">
                <a16:creationId xmlns:a16="http://schemas.microsoft.com/office/drawing/2014/main" id="{52A7AAEF-4DC0-414F-BF6D-25DFBB2B6F03}"/>
              </a:ext>
            </a:extLst>
          </p:cNvPr>
          <p:cNvSpPr txBox="1"/>
          <p:nvPr/>
        </p:nvSpPr>
        <p:spPr>
          <a:xfrm>
            <a:off x="3451983" y="5265064"/>
            <a:ext cx="1107996" cy="276999"/>
          </a:xfrm>
          <a:prstGeom prst="rect">
            <a:avLst/>
          </a:prstGeom>
          <a:noFill/>
        </p:spPr>
        <p:txBody>
          <a:bodyPr wrap="none" rtlCol="0">
            <a:spAutoFit/>
          </a:bodyPr>
          <a:lstStyle/>
          <a:p>
            <a:r>
              <a:rPr kumimoji="1" lang="en-US" altLang="ja-JP" sz="1200" dirty="0">
                <a:solidFill>
                  <a:srgbClr val="FF0000"/>
                </a:solidFill>
                <a:latin typeface="游ゴシック" panose="020B0400000000000000" pitchFamily="50" charset="-128"/>
                <a:ea typeface="游ゴシック" panose="020B0400000000000000" pitchFamily="50" charset="-128"/>
              </a:rPr>
              <a:t>※</a:t>
            </a:r>
            <a:r>
              <a:rPr kumimoji="1" lang="ja-JP" altLang="en-US" sz="1200" dirty="0">
                <a:solidFill>
                  <a:srgbClr val="FF0000"/>
                </a:solidFill>
                <a:latin typeface="游ゴシック" panose="020B0400000000000000" pitchFamily="50" charset="-128"/>
                <a:ea typeface="游ゴシック" panose="020B0400000000000000" pitchFamily="50" charset="-128"/>
              </a:rPr>
              <a:t>音が出ます</a:t>
            </a:r>
          </a:p>
        </p:txBody>
      </p:sp>
      <p:sp>
        <p:nvSpPr>
          <p:cNvPr id="19" name="テキスト ボックス 18">
            <a:extLst>
              <a:ext uri="{FF2B5EF4-FFF2-40B4-BE49-F238E27FC236}">
                <a16:creationId xmlns:a16="http://schemas.microsoft.com/office/drawing/2014/main" id="{E345CB1C-5C9F-46B2-9BDB-234B31EA84A7}"/>
              </a:ext>
            </a:extLst>
          </p:cNvPr>
          <p:cNvSpPr txBox="1"/>
          <p:nvPr/>
        </p:nvSpPr>
        <p:spPr>
          <a:xfrm>
            <a:off x="4560430" y="4690582"/>
            <a:ext cx="1015021" cy="276999"/>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紹介動画</a:t>
            </a:r>
            <a:r>
              <a:rPr kumimoji="1" lang="en-US" altLang="ja-JP" sz="1200" dirty="0">
                <a:latin typeface="游ゴシック" panose="020B0400000000000000" pitchFamily="50" charset="-128"/>
                <a:ea typeface="游ゴシック" panose="020B0400000000000000" pitchFamily="50" charset="-128"/>
              </a:rPr>
              <a:t>QR</a:t>
            </a:r>
          </a:p>
        </p:txBody>
      </p:sp>
      <p:pic>
        <p:nvPicPr>
          <p:cNvPr id="22" name="図 21">
            <a:extLst>
              <a:ext uri="{FF2B5EF4-FFF2-40B4-BE49-F238E27FC236}">
                <a16:creationId xmlns:a16="http://schemas.microsoft.com/office/drawing/2014/main" id="{2F428C2B-D7F7-4DA0-8CF8-C4D80E22CC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8414" y="4888846"/>
            <a:ext cx="979052" cy="979052"/>
          </a:xfrm>
          <a:prstGeom prst="rect">
            <a:avLst/>
          </a:prstGeom>
        </p:spPr>
      </p:pic>
      <p:sp>
        <p:nvSpPr>
          <p:cNvPr id="23" name="テキスト ボックス 22">
            <a:extLst>
              <a:ext uri="{FF2B5EF4-FFF2-40B4-BE49-F238E27FC236}">
                <a16:creationId xmlns:a16="http://schemas.microsoft.com/office/drawing/2014/main" id="{6C0ABBDC-0FEC-43DB-AB81-71A7CC22CE7F}"/>
              </a:ext>
            </a:extLst>
          </p:cNvPr>
          <p:cNvSpPr txBox="1"/>
          <p:nvPr/>
        </p:nvSpPr>
        <p:spPr>
          <a:xfrm>
            <a:off x="879975" y="5509756"/>
            <a:ext cx="3732112" cy="276999"/>
          </a:xfrm>
          <a:prstGeom prst="rect">
            <a:avLst/>
          </a:prstGeom>
          <a:noFill/>
        </p:spPr>
        <p:txBody>
          <a:bodyPr wrap="none" rtlCol="0">
            <a:spAutoFit/>
          </a:bodyPr>
          <a:lstStyle/>
          <a:p>
            <a:r>
              <a:rPr kumimoji="1" lang="en-US" altLang="ja-JP" sz="1200" dirty="0">
                <a:latin typeface="游ゴシック" panose="020B0400000000000000" pitchFamily="50" charset="-128"/>
                <a:ea typeface="游ゴシック" panose="020B0400000000000000" pitchFamily="50" charset="-128"/>
                <a:hlinkClick r:id="rId7"/>
              </a:rPr>
              <a:t>https://www.youtube.com/watch?v=xizOlQqQqok</a:t>
            </a:r>
            <a:endParaRPr kumimoji="1" lang="ja-JP" altLang="en-US" sz="12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023482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180EF75B-0A3D-4159-9F02-66EA09E1F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0782" y="4870526"/>
            <a:ext cx="976684" cy="976684"/>
          </a:xfrm>
          <a:prstGeom prst="rect">
            <a:avLst/>
          </a:prstGeom>
        </p:spPr>
      </p:pic>
      <p:sp>
        <p:nvSpPr>
          <p:cNvPr id="21" name="正方形/長方形 20">
            <a:extLst>
              <a:ext uri="{FF2B5EF4-FFF2-40B4-BE49-F238E27FC236}">
                <a16:creationId xmlns:a16="http://schemas.microsoft.com/office/drawing/2014/main" id="{1E898DB5-DD51-4834-8C5C-D699EC0F889C}"/>
              </a:ext>
            </a:extLst>
          </p:cNvPr>
          <p:cNvSpPr/>
          <p:nvPr/>
        </p:nvSpPr>
        <p:spPr>
          <a:xfrm>
            <a:off x="5838208" y="4220837"/>
            <a:ext cx="3990465" cy="1503614"/>
          </a:xfrm>
          <a:prstGeom prst="rect">
            <a:avLst/>
          </a:prstGeom>
          <a:solidFill>
            <a:schemeClr val="bg1"/>
          </a:solidFill>
          <a:ln w="1905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15" name="正方形/長方形 14">
            <a:extLst>
              <a:ext uri="{FF2B5EF4-FFF2-40B4-BE49-F238E27FC236}">
                <a16:creationId xmlns:a16="http://schemas.microsoft.com/office/drawing/2014/main" id="{C582F387-7A0B-4A94-B2A6-619D6814E0E7}"/>
              </a:ext>
            </a:extLst>
          </p:cNvPr>
          <p:cNvSpPr/>
          <p:nvPr/>
        </p:nvSpPr>
        <p:spPr>
          <a:xfrm>
            <a:off x="-746992" y="-64938"/>
            <a:ext cx="11543250" cy="931563"/>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 name="正方形/長方形 4">
            <a:extLst>
              <a:ext uri="{FF2B5EF4-FFF2-40B4-BE49-F238E27FC236}">
                <a16:creationId xmlns:a16="http://schemas.microsoft.com/office/drawing/2014/main" id="{9AD5CEB6-0058-47E9-800E-0084BFDEF220}"/>
              </a:ext>
            </a:extLst>
          </p:cNvPr>
          <p:cNvSpPr/>
          <p:nvPr/>
        </p:nvSpPr>
        <p:spPr>
          <a:xfrm>
            <a:off x="-746992" y="5888435"/>
            <a:ext cx="11543250" cy="1026800"/>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8" name="テキスト ボックス 7">
            <a:extLst>
              <a:ext uri="{FF2B5EF4-FFF2-40B4-BE49-F238E27FC236}">
                <a16:creationId xmlns:a16="http://schemas.microsoft.com/office/drawing/2014/main" id="{D3119CE3-2B95-4A72-B8E2-3B0009A7F0DE}"/>
              </a:ext>
            </a:extLst>
          </p:cNvPr>
          <p:cNvSpPr txBox="1"/>
          <p:nvPr/>
        </p:nvSpPr>
        <p:spPr>
          <a:xfrm>
            <a:off x="5900848" y="4287997"/>
            <a:ext cx="1775571" cy="1384995"/>
          </a:xfrm>
          <a:prstGeom prst="rect">
            <a:avLst/>
          </a:prstGeom>
          <a:noFill/>
        </p:spPr>
        <p:txBody>
          <a:bodyPr wrap="square" rtlCol="0">
            <a:spAutoFit/>
          </a:bodyPr>
          <a:lstStyle/>
          <a:p>
            <a:pPr algn="r"/>
            <a:r>
              <a:rPr kumimoji="1" lang="ja-JP" altLang="en-US" sz="1400" b="1" dirty="0">
                <a:latin typeface="游ゴシック" panose="020B0400000000000000" pitchFamily="50" charset="-128"/>
                <a:ea typeface="游ゴシック" panose="020B0400000000000000" pitchFamily="50" charset="-128"/>
              </a:rPr>
              <a:t>プラットフォーム使用言語</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使用ライブラリ</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制作人数</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制作期間</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ジャンル</a:t>
            </a:r>
          </a:p>
        </p:txBody>
      </p:sp>
      <p:sp>
        <p:nvSpPr>
          <p:cNvPr id="9" name="テキスト ボックス 8">
            <a:extLst>
              <a:ext uri="{FF2B5EF4-FFF2-40B4-BE49-F238E27FC236}">
                <a16:creationId xmlns:a16="http://schemas.microsoft.com/office/drawing/2014/main" id="{2DE42B09-5027-4D53-ADE1-5B182E956F1D}"/>
              </a:ext>
            </a:extLst>
          </p:cNvPr>
          <p:cNvSpPr txBox="1"/>
          <p:nvPr/>
        </p:nvSpPr>
        <p:spPr>
          <a:xfrm>
            <a:off x="7625980" y="4283394"/>
            <a:ext cx="2483435" cy="1384995"/>
          </a:xfrm>
          <a:prstGeom prst="rect">
            <a:avLst/>
          </a:prstGeom>
          <a:noFill/>
        </p:spPr>
        <p:txBody>
          <a:bodyPr wrap="square" rtlCol="0">
            <a:spAutoFit/>
          </a:bodyPr>
          <a:lstStyle/>
          <a:p>
            <a:r>
              <a:rPr kumimoji="1" lang="en-US" altLang="ja-JP" sz="1400" b="1" dirty="0">
                <a:latin typeface="游ゴシック" panose="020B0400000000000000" pitchFamily="50" charset="-128"/>
                <a:ea typeface="游ゴシック" panose="020B0400000000000000" pitchFamily="50" charset="-128"/>
              </a:rPr>
              <a:t>PC</a:t>
            </a:r>
          </a:p>
          <a:p>
            <a:r>
              <a:rPr kumimoji="1" lang="en-US" altLang="ja-JP" sz="1400" b="1" dirty="0">
                <a:latin typeface="游ゴシック" panose="020B0400000000000000" pitchFamily="50" charset="-128"/>
                <a:ea typeface="游ゴシック" panose="020B0400000000000000" pitchFamily="50" charset="-128"/>
              </a:rPr>
              <a:t>C++</a:t>
            </a:r>
          </a:p>
          <a:p>
            <a:r>
              <a:rPr kumimoji="1" lang="en-US" altLang="ja-JP" sz="1400" b="1" dirty="0">
                <a:latin typeface="游ゴシック" panose="020B0400000000000000" pitchFamily="50" charset="-128"/>
                <a:ea typeface="游ゴシック" panose="020B0400000000000000" pitchFamily="50" charset="-128"/>
              </a:rPr>
              <a:t>Dx</a:t>
            </a:r>
            <a:r>
              <a:rPr kumimoji="1" lang="ja-JP" altLang="en-US" sz="1400" b="1" dirty="0">
                <a:latin typeface="游ゴシック" panose="020B0400000000000000" pitchFamily="50" charset="-128"/>
                <a:ea typeface="游ゴシック" panose="020B0400000000000000" pitchFamily="50" charset="-128"/>
              </a:rPr>
              <a:t>ライブラリ</a:t>
            </a:r>
            <a:endParaRPr kumimoji="1" lang="en-US" altLang="ja-JP" sz="1400" b="1" dirty="0">
              <a:latin typeface="游ゴシック" panose="020B0400000000000000" pitchFamily="50" charset="-128"/>
              <a:ea typeface="游ゴシック" panose="020B0400000000000000" pitchFamily="50" charset="-128"/>
            </a:endParaRPr>
          </a:p>
          <a:p>
            <a:r>
              <a:rPr kumimoji="1" lang="ja-JP" altLang="en-US" sz="1400" b="1" dirty="0">
                <a:latin typeface="游ゴシック" panose="020B0400000000000000" pitchFamily="50" charset="-128"/>
                <a:ea typeface="游ゴシック" panose="020B0400000000000000" pitchFamily="50" charset="-128"/>
              </a:rPr>
              <a:t>プログラマー</a:t>
            </a:r>
            <a:r>
              <a:rPr lang="en-US" altLang="ja-JP" sz="1400" b="1" dirty="0">
                <a:latin typeface="游ゴシック" panose="020B0400000000000000" pitchFamily="50" charset="-128"/>
                <a:ea typeface="游ゴシック" panose="020B0400000000000000" pitchFamily="50" charset="-128"/>
              </a:rPr>
              <a:t>5</a:t>
            </a:r>
            <a:r>
              <a:rPr kumimoji="1" lang="ja-JP" altLang="en-US" sz="1400" b="1" dirty="0">
                <a:latin typeface="游ゴシック" panose="020B0400000000000000" pitchFamily="50" charset="-128"/>
                <a:ea typeface="游ゴシック" panose="020B0400000000000000" pitchFamily="50" charset="-128"/>
              </a:rPr>
              <a:t>人</a:t>
            </a:r>
            <a:endParaRPr kumimoji="1" lang="en-US" altLang="ja-JP" sz="1400" b="1" dirty="0">
              <a:latin typeface="游ゴシック" panose="020B0400000000000000" pitchFamily="50" charset="-128"/>
              <a:ea typeface="游ゴシック" panose="020B0400000000000000" pitchFamily="50" charset="-128"/>
            </a:endParaRPr>
          </a:p>
          <a:p>
            <a:r>
              <a:rPr kumimoji="1" lang="en-US" altLang="ja-JP" sz="1400" b="1" dirty="0">
                <a:latin typeface="游ゴシック" panose="020B0400000000000000" pitchFamily="50" charset="-128"/>
                <a:ea typeface="游ゴシック" panose="020B0400000000000000" pitchFamily="50" charset="-128"/>
              </a:rPr>
              <a:t>2019</a:t>
            </a:r>
            <a:r>
              <a:rPr kumimoji="1" lang="ja-JP" altLang="en-US" sz="1400" b="1" dirty="0">
                <a:latin typeface="游ゴシック" panose="020B0400000000000000" pitchFamily="50" charset="-128"/>
                <a:ea typeface="游ゴシック" panose="020B0400000000000000" pitchFamily="50" charset="-128"/>
              </a:rPr>
              <a:t>年</a:t>
            </a:r>
            <a:r>
              <a:rPr lang="en-US" altLang="ja-JP" sz="1400" b="1" dirty="0">
                <a:latin typeface="游ゴシック" panose="020B0400000000000000" pitchFamily="50" charset="-128"/>
                <a:ea typeface="游ゴシック" panose="020B0400000000000000" pitchFamily="50" charset="-128"/>
              </a:rPr>
              <a:t>10</a:t>
            </a:r>
            <a:r>
              <a:rPr lang="ja-JP" altLang="en-US" sz="1400" b="1" dirty="0">
                <a:latin typeface="游ゴシック" panose="020B0400000000000000" pitchFamily="50" charset="-128"/>
                <a:ea typeface="游ゴシック" panose="020B0400000000000000" pitchFamily="50" charset="-128"/>
              </a:rPr>
              <a:t>月</a:t>
            </a:r>
            <a:r>
              <a:rPr kumimoji="1" lang="ja-JP" altLang="en-US" sz="1400" b="1" dirty="0">
                <a:latin typeface="游ゴシック" panose="020B0400000000000000" pitchFamily="50" charset="-128"/>
                <a:ea typeface="游ゴシック" panose="020B0400000000000000" pitchFamily="50" charset="-128"/>
              </a:rPr>
              <a:t>～</a:t>
            </a:r>
            <a:r>
              <a:rPr kumimoji="1" lang="en-US" altLang="ja-JP" sz="1400" b="1" dirty="0">
                <a:latin typeface="游ゴシック" panose="020B0400000000000000" pitchFamily="50" charset="-128"/>
                <a:ea typeface="游ゴシック" panose="020B0400000000000000" pitchFamily="50" charset="-128"/>
              </a:rPr>
              <a:t>2020</a:t>
            </a:r>
            <a:r>
              <a:rPr kumimoji="1" lang="ja-JP" altLang="en-US" sz="1400" b="1" dirty="0">
                <a:latin typeface="游ゴシック" panose="020B0400000000000000" pitchFamily="50" charset="-128"/>
                <a:ea typeface="游ゴシック" panose="020B0400000000000000" pitchFamily="50" charset="-128"/>
              </a:rPr>
              <a:t>年</a:t>
            </a:r>
            <a:r>
              <a:rPr kumimoji="1" lang="en-US" altLang="ja-JP" sz="1400" b="1" dirty="0">
                <a:latin typeface="游ゴシック" panose="020B0400000000000000" pitchFamily="50" charset="-128"/>
                <a:ea typeface="游ゴシック" panose="020B0400000000000000" pitchFamily="50" charset="-128"/>
              </a:rPr>
              <a:t>0</a:t>
            </a:r>
            <a:r>
              <a:rPr lang="en-US" altLang="ja-JP" sz="1400" b="1" dirty="0">
                <a:latin typeface="游ゴシック" panose="020B0400000000000000" pitchFamily="50" charset="-128"/>
                <a:ea typeface="游ゴシック" panose="020B0400000000000000" pitchFamily="50" charset="-128"/>
              </a:rPr>
              <a:t>2</a:t>
            </a:r>
            <a:r>
              <a:rPr lang="ja-JP" altLang="en-US" sz="1400" b="1" dirty="0">
                <a:latin typeface="游ゴシック" panose="020B0400000000000000" pitchFamily="50" charset="-128"/>
                <a:ea typeface="游ゴシック" panose="020B0400000000000000" pitchFamily="50" charset="-128"/>
              </a:rPr>
              <a:t>月</a:t>
            </a:r>
            <a:endParaRPr kumimoji="1" lang="en-US" altLang="ja-JP" sz="1400" b="1" dirty="0">
              <a:latin typeface="游ゴシック" panose="020B0400000000000000" pitchFamily="50" charset="-128"/>
              <a:ea typeface="游ゴシック" panose="020B0400000000000000" pitchFamily="50" charset="-128"/>
            </a:endParaRPr>
          </a:p>
          <a:p>
            <a:r>
              <a:rPr kumimoji="1" lang="ja-JP" altLang="en-US" sz="1400" b="1" dirty="0">
                <a:latin typeface="游ゴシック" panose="020B0400000000000000" pitchFamily="50" charset="-128"/>
                <a:ea typeface="游ゴシック" panose="020B0400000000000000" pitchFamily="50" charset="-128"/>
              </a:rPr>
              <a:t>タワーディフェンス</a:t>
            </a:r>
            <a:endParaRPr kumimoji="1" lang="en-US" altLang="ja-JP" sz="1400" b="1" dirty="0">
              <a:latin typeface="游ゴシック" panose="020B0400000000000000" pitchFamily="50" charset="-128"/>
              <a:ea typeface="游ゴシック" panose="020B0400000000000000" pitchFamily="50" charset="-128"/>
            </a:endParaRPr>
          </a:p>
        </p:txBody>
      </p:sp>
      <p:sp>
        <p:nvSpPr>
          <p:cNvPr id="20" name="テキスト ボックス 19">
            <a:extLst>
              <a:ext uri="{FF2B5EF4-FFF2-40B4-BE49-F238E27FC236}">
                <a16:creationId xmlns:a16="http://schemas.microsoft.com/office/drawing/2014/main" id="{3EA62FCD-2676-4123-B9B4-70E0C461010C}"/>
              </a:ext>
            </a:extLst>
          </p:cNvPr>
          <p:cNvSpPr txBox="1"/>
          <p:nvPr/>
        </p:nvSpPr>
        <p:spPr>
          <a:xfrm>
            <a:off x="77618" y="1227961"/>
            <a:ext cx="5724644" cy="2185214"/>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学内ゲームコンテストに向けて初めて</a:t>
            </a:r>
            <a:r>
              <a:rPr kumimoji="1" lang="en-US" altLang="ja-JP" sz="1600" dirty="0">
                <a:latin typeface="メイリオ" panose="020B0604030504040204" pitchFamily="50" charset="-128"/>
                <a:ea typeface="メイリオ" panose="020B0604030504040204" pitchFamily="50" charset="-128"/>
              </a:rPr>
              <a:t>C++</a:t>
            </a:r>
            <a:r>
              <a:rPr kumimoji="1" lang="ja-JP" altLang="en-US" sz="1600" dirty="0">
                <a:latin typeface="メイリオ" panose="020B0604030504040204" pitchFamily="50" charset="-128"/>
                <a:ea typeface="メイリオ" panose="020B0604030504040204" pitchFamily="50" charset="-128"/>
              </a:rPr>
              <a:t>を使い制作した</a:t>
            </a:r>
            <a:endParaRPr kumimoji="1"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作品です。コンテストでは優勝となるプラチナ賞でした。</a:t>
            </a:r>
            <a:endParaRPr lang="en-US" altLang="ja-JP" sz="1600" dirty="0">
              <a:latin typeface="メイリオ" panose="020B0604030504040204" pitchFamily="50" charset="-128"/>
              <a:ea typeface="メイリオ" panose="020B0604030504040204" pitchFamily="50" charset="-128"/>
            </a:endParaRPr>
          </a:p>
          <a:p>
            <a:pPr>
              <a:lnSpc>
                <a:spcPct val="50000"/>
              </a:lnSpc>
            </a:pPr>
            <a:endParaRPr kumimoji="1"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攻めてくる敵を倒し、その敵の素材を使用し味方を増やして</a:t>
            </a:r>
            <a:endParaRPr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さらなる敵と戦っていくタワーディフェンスのゲームです。</a:t>
            </a:r>
            <a:endParaRPr kumimoji="1"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この作品で私は主にネットワークを担当していたのですが</a:t>
            </a:r>
            <a:endParaRPr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実力が足らず、最終的にはローカルの画面分割となってい</a:t>
            </a:r>
            <a:endParaRPr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ます。ネットワーク部分以外には選択したものの縁取り、</a:t>
            </a:r>
            <a:endParaRPr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ミニマップを作成しました。</a:t>
            </a:r>
            <a:endParaRPr lang="en-US" altLang="ja-JP" sz="1600" dirty="0">
              <a:latin typeface="メイリオ" panose="020B0604030504040204" pitchFamily="50" charset="-128"/>
              <a:ea typeface="メイリオ" panose="020B0604030504040204" pitchFamily="50" charset="-128"/>
            </a:endParaRPr>
          </a:p>
        </p:txBody>
      </p:sp>
      <p:cxnSp>
        <p:nvCxnSpPr>
          <p:cNvPr id="17" name="直線コネクタ 16">
            <a:extLst>
              <a:ext uri="{FF2B5EF4-FFF2-40B4-BE49-F238E27FC236}">
                <a16:creationId xmlns:a16="http://schemas.microsoft.com/office/drawing/2014/main" id="{DB8E91A0-C7F1-4646-904A-36D523145F74}"/>
              </a:ext>
            </a:extLst>
          </p:cNvPr>
          <p:cNvCxnSpPr>
            <a:cxnSpLocks/>
          </p:cNvCxnSpPr>
          <p:nvPr/>
        </p:nvCxnSpPr>
        <p:spPr>
          <a:xfrm>
            <a:off x="9686248" y="219310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52A7AAEF-4DC0-414F-BF6D-25DFBB2B6F03}"/>
              </a:ext>
            </a:extLst>
          </p:cNvPr>
          <p:cNvSpPr txBox="1"/>
          <p:nvPr/>
        </p:nvSpPr>
        <p:spPr>
          <a:xfrm>
            <a:off x="3451983" y="5265064"/>
            <a:ext cx="1107996" cy="276999"/>
          </a:xfrm>
          <a:prstGeom prst="rect">
            <a:avLst/>
          </a:prstGeom>
          <a:noFill/>
        </p:spPr>
        <p:txBody>
          <a:bodyPr wrap="none" rtlCol="0">
            <a:spAutoFit/>
          </a:bodyPr>
          <a:lstStyle/>
          <a:p>
            <a:r>
              <a:rPr kumimoji="1" lang="en-US" altLang="ja-JP" sz="1200" dirty="0">
                <a:solidFill>
                  <a:srgbClr val="FF0000"/>
                </a:solidFill>
                <a:latin typeface="游ゴシック" panose="020B0400000000000000" pitchFamily="50" charset="-128"/>
                <a:ea typeface="游ゴシック" panose="020B0400000000000000" pitchFamily="50" charset="-128"/>
              </a:rPr>
              <a:t>※</a:t>
            </a:r>
            <a:r>
              <a:rPr kumimoji="1" lang="ja-JP" altLang="en-US" sz="1200" dirty="0">
                <a:solidFill>
                  <a:srgbClr val="FF0000"/>
                </a:solidFill>
                <a:latin typeface="游ゴシック" panose="020B0400000000000000" pitchFamily="50" charset="-128"/>
                <a:ea typeface="游ゴシック" panose="020B0400000000000000" pitchFamily="50" charset="-128"/>
              </a:rPr>
              <a:t>音が出ます</a:t>
            </a:r>
          </a:p>
        </p:txBody>
      </p:sp>
      <p:sp>
        <p:nvSpPr>
          <p:cNvPr id="19" name="テキスト ボックス 18">
            <a:extLst>
              <a:ext uri="{FF2B5EF4-FFF2-40B4-BE49-F238E27FC236}">
                <a16:creationId xmlns:a16="http://schemas.microsoft.com/office/drawing/2014/main" id="{E345CB1C-5C9F-46B2-9BDB-234B31EA84A7}"/>
              </a:ext>
            </a:extLst>
          </p:cNvPr>
          <p:cNvSpPr txBox="1"/>
          <p:nvPr/>
        </p:nvSpPr>
        <p:spPr>
          <a:xfrm>
            <a:off x="4560430" y="4690582"/>
            <a:ext cx="1015021" cy="276999"/>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紹介動画</a:t>
            </a:r>
            <a:r>
              <a:rPr kumimoji="1" lang="en-US" altLang="ja-JP" sz="1200" dirty="0">
                <a:latin typeface="游ゴシック" panose="020B0400000000000000" pitchFamily="50" charset="-128"/>
                <a:ea typeface="游ゴシック" panose="020B0400000000000000" pitchFamily="50" charset="-128"/>
              </a:rPr>
              <a:t>QR</a:t>
            </a:r>
          </a:p>
        </p:txBody>
      </p:sp>
      <p:sp>
        <p:nvSpPr>
          <p:cNvPr id="23" name="テキスト ボックス 22">
            <a:extLst>
              <a:ext uri="{FF2B5EF4-FFF2-40B4-BE49-F238E27FC236}">
                <a16:creationId xmlns:a16="http://schemas.microsoft.com/office/drawing/2014/main" id="{6C0ABBDC-0FEC-43DB-AB81-71A7CC22CE7F}"/>
              </a:ext>
            </a:extLst>
          </p:cNvPr>
          <p:cNvSpPr txBox="1"/>
          <p:nvPr/>
        </p:nvSpPr>
        <p:spPr>
          <a:xfrm>
            <a:off x="930775" y="5501413"/>
            <a:ext cx="3770584" cy="276999"/>
          </a:xfrm>
          <a:prstGeom prst="rect">
            <a:avLst/>
          </a:prstGeom>
          <a:noFill/>
        </p:spPr>
        <p:txBody>
          <a:bodyPr wrap="none" rtlCol="0">
            <a:spAutoFit/>
          </a:bodyPr>
          <a:lstStyle/>
          <a:p>
            <a:r>
              <a:rPr kumimoji="1" lang="en-US" altLang="ja-JP" sz="1200" dirty="0">
                <a:latin typeface="游ゴシック" panose="020B0400000000000000" pitchFamily="50" charset="-128"/>
                <a:ea typeface="游ゴシック" panose="020B0400000000000000" pitchFamily="50" charset="-128"/>
                <a:hlinkClick r:id="rId4"/>
              </a:rPr>
              <a:t>https://www.youtube.com/watch?v=2lTg5AOveV4</a:t>
            </a:r>
            <a:endParaRPr kumimoji="1" lang="ja-JP" altLang="en-US" sz="1200" dirty="0">
              <a:latin typeface="游ゴシック" panose="020B0400000000000000" pitchFamily="50" charset="-128"/>
              <a:ea typeface="游ゴシック" panose="020B0400000000000000" pitchFamily="50" charset="-128"/>
            </a:endParaRPr>
          </a:p>
        </p:txBody>
      </p:sp>
      <p:pic>
        <p:nvPicPr>
          <p:cNvPr id="3" name="図 2">
            <a:extLst>
              <a:ext uri="{FF2B5EF4-FFF2-40B4-BE49-F238E27FC236}">
                <a16:creationId xmlns:a16="http://schemas.microsoft.com/office/drawing/2014/main" id="{E8D3C540-5174-42BC-A05A-1F9EACC07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8207" y="1210900"/>
            <a:ext cx="3984289" cy="2243500"/>
          </a:xfrm>
          <a:prstGeom prst="rect">
            <a:avLst/>
          </a:prstGeom>
          <a:ln w="19050">
            <a:solidFill>
              <a:srgbClr val="4E4251"/>
            </a:solidFill>
          </a:ln>
        </p:spPr>
      </p:pic>
      <p:pic>
        <p:nvPicPr>
          <p:cNvPr id="7" name="図 6">
            <a:extLst>
              <a:ext uri="{FF2B5EF4-FFF2-40B4-BE49-F238E27FC236}">
                <a16:creationId xmlns:a16="http://schemas.microsoft.com/office/drawing/2014/main" id="{EBDC5658-F50A-42F6-A45D-DB2369377F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786" y="-16220"/>
            <a:ext cx="3911801" cy="882695"/>
          </a:xfrm>
          <a:prstGeom prst="rect">
            <a:avLst/>
          </a:prstGeom>
        </p:spPr>
      </p:pic>
    </p:spTree>
    <p:extLst>
      <p:ext uri="{BB962C8B-B14F-4D97-AF65-F5344CB8AC3E}">
        <p14:creationId xmlns:p14="http://schemas.microsoft.com/office/powerpoint/2010/main" val="3328088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F652C7A0-478E-4D92-BE1A-0202E81D32AE}"/>
              </a:ext>
            </a:extLst>
          </p:cNvPr>
          <p:cNvSpPr txBox="1"/>
          <p:nvPr/>
        </p:nvSpPr>
        <p:spPr>
          <a:xfrm>
            <a:off x="3344867" y="2932231"/>
            <a:ext cx="3262432" cy="1015663"/>
          </a:xfrm>
          <a:prstGeom prst="rect">
            <a:avLst/>
          </a:prstGeom>
          <a:noFill/>
        </p:spPr>
        <p:txBody>
          <a:bodyPr wrap="none" rtlCol="0">
            <a:spAutoFit/>
          </a:bodyPr>
          <a:lstStyle/>
          <a:p>
            <a:r>
              <a:rPr lang="ja-JP" altLang="en-US" sz="6000" b="1" dirty="0">
                <a:latin typeface="游ゴシック" panose="020B0400000000000000" pitchFamily="50" charset="-128"/>
                <a:ea typeface="游ゴシック" panose="020B0400000000000000" pitchFamily="50" charset="-128"/>
              </a:rPr>
              <a:t>授業作品</a:t>
            </a:r>
          </a:p>
        </p:txBody>
      </p:sp>
      <p:sp>
        <p:nvSpPr>
          <p:cNvPr id="11" name="正方形/長方形 10">
            <a:extLst>
              <a:ext uri="{FF2B5EF4-FFF2-40B4-BE49-F238E27FC236}">
                <a16:creationId xmlns:a16="http://schemas.microsoft.com/office/drawing/2014/main" id="{7E1FB292-BB49-400A-B4E4-82DC9E44347E}"/>
              </a:ext>
            </a:extLst>
          </p:cNvPr>
          <p:cNvSpPr/>
          <p:nvPr/>
        </p:nvSpPr>
        <p:spPr>
          <a:xfrm>
            <a:off x="-889232" y="-637562"/>
            <a:ext cx="11543250" cy="1420972"/>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2" name="正方形/長方形 11">
            <a:extLst>
              <a:ext uri="{FF2B5EF4-FFF2-40B4-BE49-F238E27FC236}">
                <a16:creationId xmlns:a16="http://schemas.microsoft.com/office/drawing/2014/main" id="{944CDFDE-5468-4F29-9816-73ED964A0EDD}"/>
              </a:ext>
            </a:extLst>
          </p:cNvPr>
          <p:cNvSpPr/>
          <p:nvPr/>
        </p:nvSpPr>
        <p:spPr>
          <a:xfrm>
            <a:off x="-889232" y="6073629"/>
            <a:ext cx="11543250" cy="1367406"/>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3" name="正方形/長方形 12">
            <a:extLst>
              <a:ext uri="{FF2B5EF4-FFF2-40B4-BE49-F238E27FC236}">
                <a16:creationId xmlns:a16="http://schemas.microsoft.com/office/drawing/2014/main" id="{6722F747-75B2-4DBD-B931-B7A6B37A813E}"/>
              </a:ext>
            </a:extLst>
          </p:cNvPr>
          <p:cNvSpPr/>
          <p:nvPr/>
        </p:nvSpPr>
        <p:spPr>
          <a:xfrm>
            <a:off x="-889232" y="1157681"/>
            <a:ext cx="11543250" cy="4538444"/>
          </a:xfrm>
          <a:prstGeom prst="rect">
            <a:avLst/>
          </a:prstGeom>
          <a:noFill/>
          <a:ln w="28575"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Tree>
    <p:extLst>
      <p:ext uri="{BB962C8B-B14F-4D97-AF65-F5344CB8AC3E}">
        <p14:creationId xmlns:p14="http://schemas.microsoft.com/office/powerpoint/2010/main" val="2925824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F0D165A1-B8CD-4686-809D-916ED1FC52FA}"/>
              </a:ext>
            </a:extLst>
          </p:cNvPr>
          <p:cNvSpPr/>
          <p:nvPr/>
        </p:nvSpPr>
        <p:spPr>
          <a:xfrm>
            <a:off x="689296" y="369116"/>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31" name="正方形/長方形 30">
            <a:extLst>
              <a:ext uri="{FF2B5EF4-FFF2-40B4-BE49-F238E27FC236}">
                <a16:creationId xmlns:a16="http://schemas.microsoft.com/office/drawing/2014/main" id="{A8227D07-DB83-4028-8C90-CE6CDFA3BA99}"/>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cxnSp>
        <p:nvCxnSpPr>
          <p:cNvPr id="8" name="直線コネクタ 7">
            <a:extLst>
              <a:ext uri="{FF2B5EF4-FFF2-40B4-BE49-F238E27FC236}">
                <a16:creationId xmlns:a16="http://schemas.microsoft.com/office/drawing/2014/main" id="{01CD0A15-89D1-4D10-9DC4-92E8AD72E5F0}"/>
              </a:ext>
            </a:extLst>
          </p:cNvPr>
          <p:cNvCxnSpPr>
            <a:cxnSpLocks/>
          </p:cNvCxnSpPr>
          <p:nvPr/>
        </p:nvCxnSpPr>
        <p:spPr>
          <a:xfrm>
            <a:off x="690344" y="3429000"/>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9AC99A38-7C38-4F33-9261-F845BE7BCE81}"/>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28" name="テキスト ボックス 27">
            <a:extLst>
              <a:ext uri="{FF2B5EF4-FFF2-40B4-BE49-F238E27FC236}">
                <a16:creationId xmlns:a16="http://schemas.microsoft.com/office/drawing/2014/main" id="{F5B1EEE9-360D-4C92-962F-35C14EEA3DF3}"/>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29" name="正方形/長方形 28">
            <a:extLst>
              <a:ext uri="{FF2B5EF4-FFF2-40B4-BE49-F238E27FC236}">
                <a16:creationId xmlns:a16="http://schemas.microsoft.com/office/drawing/2014/main" id="{6B5FA8FE-7B98-4FD0-AFEA-FFE35563CA6D}"/>
              </a:ext>
            </a:extLst>
          </p:cNvPr>
          <p:cNvSpPr/>
          <p:nvPr/>
        </p:nvSpPr>
        <p:spPr>
          <a:xfrm>
            <a:off x="1075946" y="3808604"/>
            <a:ext cx="3484148" cy="249932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0" name="テキスト ボックス 59">
            <a:extLst>
              <a:ext uri="{FF2B5EF4-FFF2-40B4-BE49-F238E27FC236}">
                <a16:creationId xmlns:a16="http://schemas.microsoft.com/office/drawing/2014/main" id="{1A6D147F-1A25-454C-AABA-9D190F66292D}"/>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１年前期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Ｃ言語</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64" name="四角形: 角を丸くする 63">
            <a:extLst>
              <a:ext uri="{FF2B5EF4-FFF2-40B4-BE49-F238E27FC236}">
                <a16:creationId xmlns:a16="http://schemas.microsoft.com/office/drawing/2014/main" id="{D89D3B82-12A0-450D-9606-FF5A13463080}"/>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67" name="テキスト ボックス 66">
            <a:extLst>
              <a:ext uri="{FF2B5EF4-FFF2-40B4-BE49-F238E27FC236}">
                <a16:creationId xmlns:a16="http://schemas.microsoft.com/office/drawing/2014/main" id="{04DC817F-C834-4E6A-B11A-5A496B1C4115}"/>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70" name="テキスト ボックス 69">
            <a:extLst>
              <a:ext uri="{FF2B5EF4-FFF2-40B4-BE49-F238E27FC236}">
                <a16:creationId xmlns:a16="http://schemas.microsoft.com/office/drawing/2014/main" id="{D866BE08-BD38-4729-A259-313C8E8D2D8C}"/>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１年前期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Ｃ言語</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pic>
        <p:nvPicPr>
          <p:cNvPr id="76" name="図 75">
            <a:extLst>
              <a:ext uri="{FF2B5EF4-FFF2-40B4-BE49-F238E27FC236}">
                <a16:creationId xmlns:a16="http://schemas.microsoft.com/office/drawing/2014/main" id="{532373AD-0E1E-4280-822B-423438E5F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056" y="3820317"/>
            <a:ext cx="3310313" cy="2476543"/>
          </a:xfrm>
          <a:prstGeom prst="rect">
            <a:avLst/>
          </a:prstGeom>
          <a:ln w="12700">
            <a:solidFill>
              <a:srgbClr val="4E4251"/>
            </a:solidFill>
          </a:ln>
        </p:spPr>
      </p:pic>
      <p:sp>
        <p:nvSpPr>
          <p:cNvPr id="79" name="正方形/長方形 78">
            <a:extLst>
              <a:ext uri="{FF2B5EF4-FFF2-40B4-BE49-F238E27FC236}">
                <a16:creationId xmlns:a16="http://schemas.microsoft.com/office/drawing/2014/main" id="{5E409B25-10A0-469B-973C-759CDECCBEE1}"/>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80" name="コンテンツ プレースホルダー 18">
            <a:extLst>
              <a:ext uri="{FF2B5EF4-FFF2-40B4-BE49-F238E27FC236}">
                <a16:creationId xmlns:a16="http://schemas.microsoft.com/office/drawing/2014/main" id="{29B54B2F-1E7A-4EC6-8247-5C250D89F5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3763" y="783066"/>
            <a:ext cx="3277059" cy="2464604"/>
          </a:xfrm>
          <a:prstGeom prst="rect">
            <a:avLst/>
          </a:prstGeom>
          <a:ln w="12700">
            <a:solidFill>
              <a:srgbClr val="4E4251"/>
            </a:solidFill>
          </a:ln>
        </p:spPr>
      </p:pic>
      <p:sp>
        <p:nvSpPr>
          <p:cNvPr id="85" name="テキスト ボックス 84">
            <a:extLst>
              <a:ext uri="{FF2B5EF4-FFF2-40B4-BE49-F238E27FC236}">
                <a16:creationId xmlns:a16="http://schemas.microsoft.com/office/drawing/2014/main" id="{00C200D8-4A83-4F7C-9BCB-0F3B09415999}"/>
              </a:ext>
            </a:extLst>
          </p:cNvPr>
          <p:cNvSpPr txBox="1"/>
          <p:nvPr/>
        </p:nvSpPr>
        <p:spPr>
          <a:xfrm>
            <a:off x="1083979" y="2021941"/>
            <a:ext cx="4262654" cy="1323439"/>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初めて製作した作品です。</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ＤＸライブラリを使用し描画や移動処理など基本的なことを学びました。</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背景画像を２枚描画することにより違和感のないスクロールを実現しています。</a:t>
            </a:r>
          </a:p>
        </p:txBody>
      </p:sp>
      <p:sp>
        <p:nvSpPr>
          <p:cNvPr id="86" name="テキスト ボックス 85">
            <a:extLst>
              <a:ext uri="{FF2B5EF4-FFF2-40B4-BE49-F238E27FC236}">
                <a16:creationId xmlns:a16="http://schemas.microsoft.com/office/drawing/2014/main" id="{F2C864A4-36AF-4F2F-A620-C56D228E2972}"/>
              </a:ext>
            </a:extLst>
          </p:cNvPr>
          <p:cNvSpPr txBox="1"/>
          <p:nvPr/>
        </p:nvSpPr>
        <p:spPr>
          <a:xfrm>
            <a:off x="4570456" y="5055942"/>
            <a:ext cx="4262941" cy="1323439"/>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配列を使用し敵を管理しています。</a:t>
            </a:r>
            <a:endParaRPr kumimoji="1" lang="en-US" altLang="ja-JP" sz="1600" dirty="0">
              <a:latin typeface="メイリオ" panose="020B0604030504040204" pitchFamily="50" charset="-128"/>
              <a:ea typeface="メイリオ" panose="020B0604030504040204" pitchFamily="50" charset="-128"/>
            </a:endParaRPr>
          </a:p>
          <a:p>
            <a:r>
              <a:rPr kumimoji="1" lang="en-US" altLang="ja-JP" sz="1600" dirty="0">
                <a:latin typeface="メイリオ" panose="020B0604030504040204" pitchFamily="50" charset="-128"/>
                <a:ea typeface="メイリオ" panose="020B0604030504040204" pitchFamily="50" charset="-128"/>
              </a:rPr>
              <a:t>for</a:t>
            </a:r>
            <a:r>
              <a:rPr kumimoji="1" lang="ja-JP" altLang="en-US" sz="1600" dirty="0">
                <a:latin typeface="メイリオ" panose="020B0604030504040204" pitchFamily="50" charset="-128"/>
                <a:ea typeface="メイリオ" panose="020B0604030504040204" pitchFamily="50" charset="-128"/>
              </a:rPr>
              <a:t>文を使用し、敵を単体ではなく集団で行動させています。トーチカの画像を動的に変更することにより弾の当たった個所から崩れるようになっています。</a:t>
            </a:r>
            <a:endParaRPr kumimoji="1" lang="en-US" altLang="ja-JP" sz="1600" dirty="0">
              <a:latin typeface="メイリオ" panose="020B0604030504040204" pitchFamily="50" charset="-128"/>
              <a:ea typeface="メイリオ" panose="020B0604030504040204" pitchFamily="50" charset="-128"/>
            </a:endParaRPr>
          </a:p>
        </p:txBody>
      </p:sp>
      <p:cxnSp>
        <p:nvCxnSpPr>
          <p:cNvPr id="5" name="直線コネクタ 4">
            <a:extLst>
              <a:ext uri="{FF2B5EF4-FFF2-40B4-BE49-F238E27FC236}">
                <a16:creationId xmlns:a16="http://schemas.microsoft.com/office/drawing/2014/main" id="{B23D8077-151D-436F-B86B-576016E1DE93}"/>
              </a:ext>
            </a:extLst>
          </p:cNvPr>
          <p:cNvCxnSpPr>
            <a:cxnSpLocks/>
            <a:stCxn id="27" idx="1"/>
            <a:endCxn id="27" idx="3"/>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4BB6011-1752-4132-94C2-F16397C0DBA8}"/>
              </a:ext>
            </a:extLst>
          </p:cNvPr>
          <p:cNvCxnSpPr>
            <a:cxnSpLocks/>
            <a:stCxn id="31" idx="1"/>
            <a:endCxn id="31" idx="3"/>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48FF0C66-60B9-432D-A54D-44A8286B55EF}"/>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１年次</a:t>
            </a:r>
          </a:p>
        </p:txBody>
      </p:sp>
    </p:spTree>
    <p:extLst>
      <p:ext uri="{BB962C8B-B14F-4D97-AF65-F5344CB8AC3E}">
        <p14:creationId xmlns:p14="http://schemas.microsoft.com/office/powerpoint/2010/main" val="519256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09EE4FCC-C926-4DEE-8674-CA37D3DDF270}"/>
              </a:ext>
            </a:extLst>
          </p:cNvPr>
          <p:cNvSpPr/>
          <p:nvPr/>
        </p:nvSpPr>
        <p:spPr>
          <a:xfrm>
            <a:off x="689296" y="369116"/>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20" name="正方形/長方形 19">
            <a:extLst>
              <a:ext uri="{FF2B5EF4-FFF2-40B4-BE49-F238E27FC236}">
                <a16:creationId xmlns:a16="http://schemas.microsoft.com/office/drawing/2014/main" id="{DFFDAE3B-89A5-4BBA-97CB-6D85ACE584AE}"/>
              </a:ext>
            </a:extLst>
          </p:cNvPr>
          <p:cNvSpPr/>
          <p:nvPr/>
        </p:nvSpPr>
        <p:spPr>
          <a:xfrm>
            <a:off x="1075946" y="3808604"/>
            <a:ext cx="3484148" cy="249932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4" name="正方形/長方形 43">
            <a:extLst>
              <a:ext uri="{FF2B5EF4-FFF2-40B4-BE49-F238E27FC236}">
                <a16:creationId xmlns:a16="http://schemas.microsoft.com/office/drawing/2014/main" id="{299F74FC-7711-40ED-90EB-8A5DD33FE160}"/>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45" name="正方形/長方形 44">
            <a:extLst>
              <a:ext uri="{FF2B5EF4-FFF2-40B4-BE49-F238E27FC236}">
                <a16:creationId xmlns:a16="http://schemas.microsoft.com/office/drawing/2014/main" id="{F75640BD-A90A-43ED-99E5-C1F5AD9CA487}"/>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47" name="正方形/長方形 46">
            <a:extLst>
              <a:ext uri="{FF2B5EF4-FFF2-40B4-BE49-F238E27FC236}">
                <a16:creationId xmlns:a16="http://schemas.microsoft.com/office/drawing/2014/main" id="{26673641-C43D-4222-80A5-3E66095D4BAE}"/>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21" name="直線コネクタ 20">
            <a:extLst>
              <a:ext uri="{FF2B5EF4-FFF2-40B4-BE49-F238E27FC236}">
                <a16:creationId xmlns:a16="http://schemas.microsoft.com/office/drawing/2014/main" id="{8B9558BF-11D7-469D-8869-A65314E382B1}"/>
              </a:ext>
            </a:extLst>
          </p:cNvPr>
          <p:cNvCxnSpPr>
            <a:cxnSpLocks/>
          </p:cNvCxnSpPr>
          <p:nvPr/>
        </p:nvCxnSpPr>
        <p:spPr>
          <a:xfrm>
            <a:off x="1077934" y="2015951"/>
            <a:ext cx="4262656"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42A5A182-DC4C-40CF-8DBB-5A4265526AE8}"/>
              </a:ext>
            </a:extLst>
          </p:cNvPr>
          <p:cNvCxnSpPr>
            <a:cxnSpLocks/>
            <a:stCxn id="6" idx="1"/>
            <a:endCxn id="6" idx="3"/>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pic>
        <p:nvPicPr>
          <p:cNvPr id="24" name="図 23">
            <a:extLst>
              <a:ext uri="{FF2B5EF4-FFF2-40B4-BE49-F238E27FC236}">
                <a16:creationId xmlns:a16="http://schemas.microsoft.com/office/drawing/2014/main" id="{470E1E65-8FC1-4794-8D48-2DBABDF3A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332" y="4141012"/>
            <a:ext cx="3459813" cy="1833554"/>
          </a:xfrm>
          <a:prstGeom prst="rect">
            <a:avLst/>
          </a:prstGeom>
          <a:ln w="12700">
            <a:solidFill>
              <a:srgbClr val="4E4251"/>
            </a:solidFill>
          </a:ln>
        </p:spPr>
      </p:pic>
      <p:sp>
        <p:nvSpPr>
          <p:cNvPr id="38" name="テキスト ボックス 37">
            <a:extLst>
              <a:ext uri="{FF2B5EF4-FFF2-40B4-BE49-F238E27FC236}">
                <a16:creationId xmlns:a16="http://schemas.microsoft.com/office/drawing/2014/main" id="{B7CD21F6-7659-402F-B889-AFD0E7EB0F82}"/>
              </a:ext>
            </a:extLst>
          </p:cNvPr>
          <p:cNvSpPr txBox="1"/>
          <p:nvPr/>
        </p:nvSpPr>
        <p:spPr>
          <a:xfrm>
            <a:off x="1074357" y="2011707"/>
            <a:ext cx="4262655" cy="1323439"/>
          </a:xfrm>
          <a:prstGeom prst="rect">
            <a:avLst/>
          </a:prstGeom>
          <a:noFill/>
        </p:spPr>
        <p:txBody>
          <a:bodyPr wrap="square" rtlCol="0">
            <a:spAutoFit/>
          </a:bodyPr>
          <a:lstStyle/>
          <a:p>
            <a:r>
              <a:rPr kumimoji="1" lang="en-US" altLang="ja-JP" sz="1600" dirty="0">
                <a:latin typeface="メイリオ" panose="020B0604030504040204" pitchFamily="50" charset="-128"/>
                <a:ea typeface="メイリオ" panose="020B0604030504040204" pitchFamily="50" charset="-128"/>
              </a:rPr>
              <a:t>Player</a:t>
            </a:r>
            <a:r>
              <a:rPr kumimoji="1" lang="ja-JP" altLang="en-US" sz="1600" dirty="0">
                <a:latin typeface="メイリオ" panose="020B0604030504040204" pitchFamily="50" charset="-128"/>
                <a:ea typeface="メイリオ" panose="020B0604030504040204" pitchFamily="50" charset="-128"/>
              </a:rPr>
              <a:t>の情報を構造体で作成し２人でのプレイを可能にしました。マス目での当たり判定をとるために現在座標をマス目に変換する方法を学びました。単方向リストを作成しリプレイを実装しました。</a:t>
            </a:r>
            <a:endParaRPr kumimoji="1" lang="en-US" altLang="ja-JP" sz="1600" dirty="0">
              <a:latin typeface="メイリオ" panose="020B0604030504040204" pitchFamily="50" charset="-128"/>
              <a:ea typeface="メイリオ" panose="020B0604030504040204" pitchFamily="50" charset="-128"/>
            </a:endParaRPr>
          </a:p>
        </p:txBody>
      </p:sp>
      <p:sp>
        <p:nvSpPr>
          <p:cNvPr id="39" name="テキスト ボックス 38">
            <a:extLst>
              <a:ext uri="{FF2B5EF4-FFF2-40B4-BE49-F238E27FC236}">
                <a16:creationId xmlns:a16="http://schemas.microsoft.com/office/drawing/2014/main" id="{DA5FBE9A-B04D-4F03-9AC2-078B170AFFC8}"/>
              </a:ext>
            </a:extLst>
          </p:cNvPr>
          <p:cNvSpPr txBox="1"/>
          <p:nvPr/>
        </p:nvSpPr>
        <p:spPr>
          <a:xfrm>
            <a:off x="4546326" y="5055677"/>
            <a:ext cx="4289463" cy="1323439"/>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元の画像を分割して表示し、クリア不能にならないようシャッフルしています。分割数を変更でき、データの格納のために配列を動的に確保しています。又オートクリアとリプレイが実装されています。</a:t>
            </a:r>
          </a:p>
        </p:txBody>
      </p:sp>
      <p:sp>
        <p:nvSpPr>
          <p:cNvPr id="36" name="四角形: 角を丸くする 35">
            <a:extLst>
              <a:ext uri="{FF2B5EF4-FFF2-40B4-BE49-F238E27FC236}">
                <a16:creationId xmlns:a16="http://schemas.microsoft.com/office/drawing/2014/main" id="{EA4E4C0E-A7EF-4E49-9575-B1E7362BE42C}"/>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37" name="テキスト ボックス 36">
            <a:extLst>
              <a:ext uri="{FF2B5EF4-FFF2-40B4-BE49-F238E27FC236}">
                <a16:creationId xmlns:a16="http://schemas.microsoft.com/office/drawing/2014/main" id="{75D41514-DE75-4314-ADCF-5C5039E73F75}"/>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１年次</a:t>
            </a:r>
          </a:p>
        </p:txBody>
      </p:sp>
      <p:cxnSp>
        <p:nvCxnSpPr>
          <p:cNvPr id="48" name="直線コネクタ 47">
            <a:extLst>
              <a:ext uri="{FF2B5EF4-FFF2-40B4-BE49-F238E27FC236}">
                <a16:creationId xmlns:a16="http://schemas.microsoft.com/office/drawing/2014/main" id="{6F2B58A7-A211-4A40-839A-05574DAC11B2}"/>
              </a:ext>
            </a:extLst>
          </p:cNvPr>
          <p:cNvCxnSpPr>
            <a:cxnSpLocks/>
            <a:stCxn id="45" idx="1"/>
            <a:endCxn id="45" idx="3"/>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B0526CBD-1446-49B4-A6A2-6323B5DB4AD2}"/>
              </a:ext>
            </a:extLst>
          </p:cNvPr>
          <p:cNvCxnSpPr>
            <a:cxnSpLocks/>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9638787F-2802-468D-941C-3EC1E0539165}"/>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52" name="テキスト ボックス 51">
            <a:extLst>
              <a:ext uri="{FF2B5EF4-FFF2-40B4-BE49-F238E27FC236}">
                <a16:creationId xmlns:a16="http://schemas.microsoft.com/office/drawing/2014/main" id="{AD3D9729-EA05-4C06-BD59-03EF480022F4}"/>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１年前期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Ｃ言語</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53" name="テキスト ボックス 52">
            <a:extLst>
              <a:ext uri="{FF2B5EF4-FFF2-40B4-BE49-F238E27FC236}">
                <a16:creationId xmlns:a16="http://schemas.microsoft.com/office/drawing/2014/main" id="{4C4C34CA-81B1-470F-8576-D17AE11922DA}"/>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54" name="テキスト ボックス 53">
            <a:extLst>
              <a:ext uri="{FF2B5EF4-FFF2-40B4-BE49-F238E27FC236}">
                <a16:creationId xmlns:a16="http://schemas.microsoft.com/office/drawing/2014/main" id="{5C63D0F1-BB76-4763-9B00-FED224FE1E60}"/>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１年前期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Ｃ言語</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pic>
        <p:nvPicPr>
          <p:cNvPr id="22" name="図 21">
            <a:extLst>
              <a:ext uri="{FF2B5EF4-FFF2-40B4-BE49-F238E27FC236}">
                <a16:creationId xmlns:a16="http://schemas.microsoft.com/office/drawing/2014/main" id="{FCD44627-4C83-461A-8D85-7F723D108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830" y="791838"/>
            <a:ext cx="3288887" cy="2464604"/>
          </a:xfrm>
          <a:prstGeom prst="rect">
            <a:avLst/>
          </a:prstGeom>
          <a:ln w="19050">
            <a:solidFill>
              <a:srgbClr val="806C68"/>
            </a:solidFill>
          </a:ln>
        </p:spPr>
      </p:pic>
    </p:spTree>
    <p:extLst>
      <p:ext uri="{BB962C8B-B14F-4D97-AF65-F5344CB8AC3E}">
        <p14:creationId xmlns:p14="http://schemas.microsoft.com/office/powerpoint/2010/main" val="1209606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3C3CAB0-B7C1-4B8C-9FAB-A73F41F6500F}"/>
              </a:ext>
            </a:extLst>
          </p:cNvPr>
          <p:cNvSpPr/>
          <p:nvPr/>
        </p:nvSpPr>
        <p:spPr>
          <a:xfrm>
            <a:off x="689296" y="369116"/>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23" name="正方形/長方形 22">
            <a:extLst>
              <a:ext uri="{FF2B5EF4-FFF2-40B4-BE49-F238E27FC236}">
                <a16:creationId xmlns:a16="http://schemas.microsoft.com/office/drawing/2014/main" id="{9AED6B48-A105-43BB-ADEC-51E4B6F2024F}"/>
              </a:ext>
            </a:extLst>
          </p:cNvPr>
          <p:cNvSpPr/>
          <p:nvPr/>
        </p:nvSpPr>
        <p:spPr>
          <a:xfrm>
            <a:off x="1075946" y="3808604"/>
            <a:ext cx="3484148" cy="249932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2" name="正方形/長方形 51">
            <a:extLst>
              <a:ext uri="{FF2B5EF4-FFF2-40B4-BE49-F238E27FC236}">
                <a16:creationId xmlns:a16="http://schemas.microsoft.com/office/drawing/2014/main" id="{24F7DE3A-66A2-4200-B05A-DB784D436809}"/>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3" name="正方形/長方形 52">
            <a:extLst>
              <a:ext uri="{FF2B5EF4-FFF2-40B4-BE49-F238E27FC236}">
                <a16:creationId xmlns:a16="http://schemas.microsoft.com/office/drawing/2014/main" id="{E93FD242-F928-4841-B100-7301B623422E}"/>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5" name="正方形/長方形 54">
            <a:extLst>
              <a:ext uri="{FF2B5EF4-FFF2-40B4-BE49-F238E27FC236}">
                <a16:creationId xmlns:a16="http://schemas.microsoft.com/office/drawing/2014/main" id="{313A43FC-BA31-4181-8032-E0169C849BD9}"/>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33" name="直線コネクタ 32">
            <a:extLst>
              <a:ext uri="{FF2B5EF4-FFF2-40B4-BE49-F238E27FC236}">
                <a16:creationId xmlns:a16="http://schemas.microsoft.com/office/drawing/2014/main" id="{D1109921-2836-48A9-997B-B8BC63CBB432}"/>
              </a:ext>
            </a:extLst>
          </p:cNvPr>
          <p:cNvCxnSpPr>
            <a:cxnSpLocks/>
          </p:cNvCxnSpPr>
          <p:nvPr/>
        </p:nvCxnSpPr>
        <p:spPr>
          <a:xfrm>
            <a:off x="4553428" y="5068677"/>
            <a:ext cx="4268593"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A4BC60FA-6FF5-49A9-B404-4E75F87E6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1201" y="926002"/>
            <a:ext cx="3456856" cy="2153805"/>
          </a:xfrm>
          <a:prstGeom prst="rect">
            <a:avLst/>
          </a:prstGeom>
          <a:ln w="12700">
            <a:solidFill>
              <a:srgbClr val="4E4251"/>
            </a:solidFill>
          </a:ln>
        </p:spPr>
      </p:pic>
      <p:pic>
        <p:nvPicPr>
          <p:cNvPr id="22" name="図 21">
            <a:extLst>
              <a:ext uri="{FF2B5EF4-FFF2-40B4-BE49-F238E27FC236}">
                <a16:creationId xmlns:a16="http://schemas.microsoft.com/office/drawing/2014/main" id="{69E2FED1-23D5-427E-97A7-8DF99FD65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02" y="3820386"/>
            <a:ext cx="3314348" cy="2479562"/>
          </a:xfrm>
          <a:prstGeom prst="rect">
            <a:avLst/>
          </a:prstGeom>
          <a:ln w="12700">
            <a:solidFill>
              <a:srgbClr val="4E4251"/>
            </a:solidFill>
          </a:ln>
        </p:spPr>
      </p:pic>
      <p:sp>
        <p:nvSpPr>
          <p:cNvPr id="30" name="テキスト ボックス 29">
            <a:extLst>
              <a:ext uri="{FF2B5EF4-FFF2-40B4-BE49-F238E27FC236}">
                <a16:creationId xmlns:a16="http://schemas.microsoft.com/office/drawing/2014/main" id="{B28FBB55-CBEC-4932-B2F1-1BABE6B38F3B}"/>
              </a:ext>
            </a:extLst>
          </p:cNvPr>
          <p:cNvSpPr txBox="1"/>
          <p:nvPr/>
        </p:nvSpPr>
        <p:spPr>
          <a:xfrm>
            <a:off x="1077934" y="2050677"/>
            <a:ext cx="4256702" cy="1077218"/>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夏休みの課題として短期間で製作しました。</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１年前期で学んだ技術や手法を使い製作しました。</a:t>
            </a:r>
            <a:endParaRPr kumimoji="1" lang="en-US" altLang="ja-JP" sz="1600" dirty="0">
              <a:latin typeface="メイリオ" panose="020B0604030504040204" pitchFamily="50" charset="-128"/>
              <a:ea typeface="メイリオ" panose="020B0604030504040204" pitchFamily="50" charset="-128"/>
            </a:endParaRPr>
          </a:p>
          <a:p>
            <a:endParaRPr kumimoji="1" lang="ja-JP" altLang="en-US" sz="1600" dirty="0">
              <a:latin typeface="メイリオ" panose="020B0604030504040204" pitchFamily="50" charset="-128"/>
              <a:ea typeface="メイリオ" panose="020B0604030504040204" pitchFamily="50" charset="-128"/>
            </a:endParaRPr>
          </a:p>
        </p:txBody>
      </p:sp>
      <p:cxnSp>
        <p:nvCxnSpPr>
          <p:cNvPr id="21" name="直線コネクタ 20">
            <a:extLst>
              <a:ext uri="{FF2B5EF4-FFF2-40B4-BE49-F238E27FC236}">
                <a16:creationId xmlns:a16="http://schemas.microsoft.com/office/drawing/2014/main" id="{26BBF58B-2ADC-4EBD-897E-10A64B833DB8}"/>
              </a:ext>
            </a:extLst>
          </p:cNvPr>
          <p:cNvCxnSpPr>
            <a:cxnSpLocks/>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36DF9C7-31C6-4ED5-AEDC-49A6A73A1730}"/>
              </a:ext>
            </a:extLst>
          </p:cNvPr>
          <p:cNvCxnSpPr>
            <a:cxnSpLocks/>
          </p:cNvCxnSpPr>
          <p:nvPr/>
        </p:nvCxnSpPr>
        <p:spPr>
          <a:xfrm>
            <a:off x="1077934" y="2017619"/>
            <a:ext cx="4256703"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a16="http://schemas.microsoft.com/office/drawing/2014/main" id="{5E1E4B3C-F2AD-4658-A1B3-8391950E6524}"/>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40" name="テキスト ボックス 39">
            <a:extLst>
              <a:ext uri="{FF2B5EF4-FFF2-40B4-BE49-F238E27FC236}">
                <a16:creationId xmlns:a16="http://schemas.microsoft.com/office/drawing/2014/main" id="{3B5A1765-CBF8-4FE8-AC39-88EEE6A50F21}"/>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１年次</a:t>
            </a:r>
          </a:p>
        </p:txBody>
      </p:sp>
      <p:sp>
        <p:nvSpPr>
          <p:cNvPr id="41" name="テキスト ボックス 40">
            <a:extLst>
              <a:ext uri="{FF2B5EF4-FFF2-40B4-BE49-F238E27FC236}">
                <a16:creationId xmlns:a16="http://schemas.microsoft.com/office/drawing/2014/main" id="{F7791F48-76C5-43A1-BF23-F3F08412911D}"/>
              </a:ext>
            </a:extLst>
          </p:cNvPr>
          <p:cNvSpPr txBox="1"/>
          <p:nvPr/>
        </p:nvSpPr>
        <p:spPr>
          <a:xfrm>
            <a:off x="4545393" y="5111575"/>
            <a:ext cx="4272664" cy="1077218"/>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初めて</a:t>
            </a:r>
            <a:r>
              <a:rPr kumimoji="1" lang="en-US" altLang="ja-JP" sz="1600" spc="-300" dirty="0">
                <a:latin typeface="メイリオ" panose="020B0604030504040204" pitchFamily="50" charset="-128"/>
                <a:ea typeface="メイリオ" panose="020B0604030504040204" pitchFamily="50" charset="-128"/>
              </a:rPr>
              <a:t>C</a:t>
            </a:r>
            <a:r>
              <a:rPr kumimoji="1" lang="ja-JP" altLang="en-US" sz="1600" spc="-300" dirty="0">
                <a:latin typeface="メイリオ" panose="020B0604030504040204" pitchFamily="50" charset="-128"/>
                <a:ea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rPr>
              <a:t>で製作した作品です。言語の基礎的な部分や、デザインパターンを学びました。</a:t>
            </a:r>
            <a:r>
              <a:rPr kumimoji="1" lang="en-US" altLang="ja-JP" sz="1600" dirty="0">
                <a:latin typeface="メイリオ" panose="020B0604030504040204" pitchFamily="50" charset="-128"/>
                <a:ea typeface="メイリオ" panose="020B0604030504040204" pitchFamily="50" charset="-128"/>
              </a:rPr>
              <a:t>Sate</a:t>
            </a:r>
            <a:r>
              <a:rPr kumimoji="1" lang="ja-JP" altLang="en-US" sz="1600" dirty="0">
                <a:latin typeface="メイリオ" panose="020B0604030504040204" pitchFamily="50" charset="-128"/>
                <a:ea typeface="メイリオ" panose="020B0604030504040204" pitchFamily="50" charset="-128"/>
              </a:rPr>
              <a:t>パターンや</a:t>
            </a:r>
            <a:r>
              <a:rPr kumimoji="1" lang="en-US" altLang="ja-JP" sz="1600" dirty="0">
                <a:latin typeface="メイリオ" panose="020B0604030504040204" pitchFamily="50" charset="-128"/>
                <a:ea typeface="メイリオ" panose="020B0604030504040204" pitchFamily="50" charset="-128"/>
              </a:rPr>
              <a:t>Singleton</a:t>
            </a:r>
            <a:r>
              <a:rPr kumimoji="1" lang="ja-JP" altLang="en-US" sz="1600" dirty="0">
                <a:latin typeface="メイリオ" panose="020B0604030504040204" pitchFamily="50" charset="-128"/>
                <a:ea typeface="メイリオ" panose="020B0604030504040204" pitchFamily="50" charset="-128"/>
              </a:rPr>
              <a:t>パターンを使用しています。</a:t>
            </a:r>
          </a:p>
        </p:txBody>
      </p:sp>
      <p:cxnSp>
        <p:nvCxnSpPr>
          <p:cNvPr id="56" name="直線コネクタ 55">
            <a:extLst>
              <a:ext uri="{FF2B5EF4-FFF2-40B4-BE49-F238E27FC236}">
                <a16:creationId xmlns:a16="http://schemas.microsoft.com/office/drawing/2014/main" id="{FF58C653-CF21-4779-AB8F-2FAD8F0C1210}"/>
              </a:ext>
            </a:extLst>
          </p:cNvPr>
          <p:cNvCxnSpPr>
            <a:cxnSpLocks/>
            <a:stCxn id="53" idx="1"/>
            <a:endCxn id="53" idx="3"/>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B0BD4F80-E5A3-461E-9D21-92F340DFEEF9}"/>
              </a:ext>
            </a:extLst>
          </p:cNvPr>
          <p:cNvCxnSpPr>
            <a:cxnSpLocks/>
            <a:stCxn id="52" idx="1"/>
            <a:endCxn id="52" idx="3"/>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979081DB-A804-41ED-8688-8B40959C3E7C}"/>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59" name="テキスト ボックス 58">
            <a:extLst>
              <a:ext uri="{FF2B5EF4-FFF2-40B4-BE49-F238E27FC236}">
                <a16:creationId xmlns:a16="http://schemas.microsoft.com/office/drawing/2014/main" id="{32BB182D-FCC9-42AD-BB39-E24B9039555C}"/>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１年前期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Ｃ言語</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62" name="テキスト ボックス 61">
            <a:extLst>
              <a:ext uri="{FF2B5EF4-FFF2-40B4-BE49-F238E27FC236}">
                <a16:creationId xmlns:a16="http://schemas.microsoft.com/office/drawing/2014/main" id="{7A34155F-FDCE-4AF9-94E9-1F073330C4AE}"/>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3" name="テキスト ボックス 62">
            <a:extLst>
              <a:ext uri="{FF2B5EF4-FFF2-40B4-BE49-F238E27FC236}">
                <a16:creationId xmlns:a16="http://schemas.microsoft.com/office/drawing/2014/main" id="{C46144AD-8439-4D19-909D-D7A4C3AAD1A6}"/>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１年後期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ea typeface="游ゴシック" panose="020B0400000000000000" pitchFamily="50" charset="-128"/>
              </a:rPr>
              <a:t>Ｃ＋＋</a:t>
            </a:r>
            <a:endParaRPr kumimoji="1" lang="en-US" altLang="ja-JP" sz="1600" b="1" spc="-300"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Tree>
    <p:extLst>
      <p:ext uri="{BB962C8B-B14F-4D97-AF65-F5344CB8AC3E}">
        <p14:creationId xmlns:p14="http://schemas.microsoft.com/office/powerpoint/2010/main" val="3176670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D3FEC041-E760-4571-8988-E62492E510B4}"/>
              </a:ext>
            </a:extLst>
          </p:cNvPr>
          <p:cNvSpPr/>
          <p:nvPr/>
        </p:nvSpPr>
        <p:spPr>
          <a:xfrm>
            <a:off x="689296" y="369116"/>
            <a:ext cx="8525312" cy="6132352"/>
          </a:xfrm>
          <a:prstGeom prst="rect">
            <a:avLst/>
          </a:prstGeom>
          <a:solidFill>
            <a:srgbClr val="C4B39D"/>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23" name="正方形/長方形 22">
            <a:extLst>
              <a:ext uri="{FF2B5EF4-FFF2-40B4-BE49-F238E27FC236}">
                <a16:creationId xmlns:a16="http://schemas.microsoft.com/office/drawing/2014/main" id="{7CC48FE1-7B37-44EB-9A3E-5CAAFCD9A209}"/>
              </a:ext>
            </a:extLst>
          </p:cNvPr>
          <p:cNvSpPr/>
          <p:nvPr/>
        </p:nvSpPr>
        <p:spPr>
          <a:xfrm>
            <a:off x="1075946" y="3808604"/>
            <a:ext cx="3484148" cy="249932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正方形/長方形 53">
            <a:extLst>
              <a:ext uri="{FF2B5EF4-FFF2-40B4-BE49-F238E27FC236}">
                <a16:creationId xmlns:a16="http://schemas.microsoft.com/office/drawing/2014/main" id="{E94A15B4-3B71-4A61-AF5F-B13E77D9FCC5}"/>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5" name="正方形/長方形 54">
            <a:extLst>
              <a:ext uri="{FF2B5EF4-FFF2-40B4-BE49-F238E27FC236}">
                <a16:creationId xmlns:a16="http://schemas.microsoft.com/office/drawing/2014/main" id="{39E155B2-EC61-49F7-80ED-EECB03ABF297}"/>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7" name="正方形/長方形 56">
            <a:extLst>
              <a:ext uri="{FF2B5EF4-FFF2-40B4-BE49-F238E27FC236}">
                <a16:creationId xmlns:a16="http://schemas.microsoft.com/office/drawing/2014/main" id="{4622A2A1-D8FA-4BF9-9A9E-C632506DE926}"/>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コネクタ 7">
            <a:extLst>
              <a:ext uri="{FF2B5EF4-FFF2-40B4-BE49-F238E27FC236}">
                <a16:creationId xmlns:a16="http://schemas.microsoft.com/office/drawing/2014/main" id="{01CD0A15-89D1-4D10-9DC4-92E8AD72E5F0}"/>
              </a:ext>
            </a:extLst>
          </p:cNvPr>
          <p:cNvCxnSpPr>
            <a:cxnSpLocks/>
          </p:cNvCxnSpPr>
          <p:nvPr/>
        </p:nvCxnSpPr>
        <p:spPr>
          <a:xfrm>
            <a:off x="670246" y="3429000"/>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pic>
        <p:nvPicPr>
          <p:cNvPr id="19" name="図 18">
            <a:extLst>
              <a:ext uri="{FF2B5EF4-FFF2-40B4-BE49-F238E27FC236}">
                <a16:creationId xmlns:a16="http://schemas.microsoft.com/office/drawing/2014/main" id="{1001BBE8-E854-4C40-89FB-0C2CA53B4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54" y="776027"/>
            <a:ext cx="3323692" cy="2486553"/>
          </a:xfrm>
          <a:prstGeom prst="rect">
            <a:avLst/>
          </a:prstGeom>
          <a:ln w="12700">
            <a:solidFill>
              <a:srgbClr val="4E4251"/>
            </a:solidFill>
          </a:ln>
        </p:spPr>
      </p:pic>
      <p:pic>
        <p:nvPicPr>
          <p:cNvPr id="22" name="図 21">
            <a:extLst>
              <a:ext uri="{FF2B5EF4-FFF2-40B4-BE49-F238E27FC236}">
                <a16:creationId xmlns:a16="http://schemas.microsoft.com/office/drawing/2014/main" id="{4FDB53A1-DD08-418C-80D6-A6F8BFCA5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2492" y="3815310"/>
            <a:ext cx="3308352" cy="2481263"/>
          </a:xfrm>
          <a:prstGeom prst="rect">
            <a:avLst/>
          </a:prstGeom>
          <a:ln w="12700">
            <a:solidFill>
              <a:srgbClr val="4E4251"/>
            </a:solidFill>
          </a:ln>
        </p:spPr>
      </p:pic>
      <p:sp>
        <p:nvSpPr>
          <p:cNvPr id="25" name="テキスト ボックス 24">
            <a:extLst>
              <a:ext uri="{FF2B5EF4-FFF2-40B4-BE49-F238E27FC236}">
                <a16:creationId xmlns:a16="http://schemas.microsoft.com/office/drawing/2014/main" id="{7039862B-84A4-47B0-A698-A0B2F4F31362}"/>
              </a:ext>
            </a:extLst>
          </p:cNvPr>
          <p:cNvSpPr txBox="1"/>
          <p:nvPr/>
        </p:nvSpPr>
        <p:spPr>
          <a:xfrm>
            <a:off x="1077934" y="2050677"/>
            <a:ext cx="4262654" cy="830997"/>
          </a:xfrm>
          <a:prstGeom prst="rect">
            <a:avLst/>
          </a:prstGeom>
          <a:noFill/>
        </p:spPr>
        <p:txBody>
          <a:bodyPr wrap="square" rtlCol="0">
            <a:spAutoFit/>
          </a:bodyPr>
          <a:lstStyle/>
          <a:p>
            <a:r>
              <a:rPr kumimoji="1" lang="en-US" altLang="ja-JP" sz="1600" spc="-300" dirty="0">
                <a:latin typeface="メイリオ" panose="020B0604030504040204" pitchFamily="50" charset="-128"/>
                <a:ea typeface="メイリオ" panose="020B0604030504040204" pitchFamily="50" charset="-128"/>
              </a:rPr>
              <a:t>C</a:t>
            </a:r>
            <a:r>
              <a:rPr kumimoji="1" lang="ja-JP" altLang="en-US" sz="1600" spc="-300" dirty="0">
                <a:latin typeface="メイリオ" panose="020B0604030504040204" pitchFamily="50" charset="-128"/>
                <a:ea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rPr>
              <a:t>の理解をより深める目的で製作しました。オブジェクト指向におけるカプセル化を意識し製作しました。</a:t>
            </a:r>
            <a:endParaRPr kumimoji="1" lang="en-US" altLang="ja-JP" sz="1600" dirty="0">
              <a:latin typeface="メイリオ" panose="020B0604030504040204" pitchFamily="50" charset="-128"/>
              <a:ea typeface="メイリオ" panose="020B0604030504040204" pitchFamily="50" charset="-128"/>
            </a:endParaRPr>
          </a:p>
        </p:txBody>
      </p:sp>
      <p:cxnSp>
        <p:nvCxnSpPr>
          <p:cNvPr id="31" name="直線コネクタ 30">
            <a:extLst>
              <a:ext uri="{FF2B5EF4-FFF2-40B4-BE49-F238E27FC236}">
                <a16:creationId xmlns:a16="http://schemas.microsoft.com/office/drawing/2014/main" id="{2D4B2A77-D4C4-453B-ABD7-6D94701CA276}"/>
              </a:ext>
            </a:extLst>
          </p:cNvPr>
          <p:cNvCxnSpPr>
            <a:cxnSpLocks/>
          </p:cNvCxnSpPr>
          <p:nvPr/>
        </p:nvCxnSpPr>
        <p:spPr>
          <a:xfrm>
            <a:off x="1077934" y="2018200"/>
            <a:ext cx="4262656"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41" name="四角形: 角を丸くする 40">
            <a:extLst>
              <a:ext uri="{FF2B5EF4-FFF2-40B4-BE49-F238E27FC236}">
                <a16:creationId xmlns:a16="http://schemas.microsoft.com/office/drawing/2014/main" id="{2C440A0A-4F28-4C96-A317-DFB08C09AB0B}"/>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42" name="テキスト ボックス 41">
            <a:extLst>
              <a:ext uri="{FF2B5EF4-FFF2-40B4-BE49-F238E27FC236}">
                <a16:creationId xmlns:a16="http://schemas.microsoft.com/office/drawing/2014/main" id="{F32BE894-0180-4CDF-A4AF-3F85A4242242}"/>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２年次</a:t>
            </a:r>
          </a:p>
        </p:txBody>
      </p:sp>
      <p:sp>
        <p:nvSpPr>
          <p:cNvPr id="43" name="テキスト ボックス 42">
            <a:extLst>
              <a:ext uri="{FF2B5EF4-FFF2-40B4-BE49-F238E27FC236}">
                <a16:creationId xmlns:a16="http://schemas.microsoft.com/office/drawing/2014/main" id="{7DCBC353-F408-4D77-BC3E-CF800A6E8F98}"/>
              </a:ext>
            </a:extLst>
          </p:cNvPr>
          <p:cNvSpPr txBox="1"/>
          <p:nvPr/>
        </p:nvSpPr>
        <p:spPr>
          <a:xfrm>
            <a:off x="4554435" y="5055941"/>
            <a:ext cx="4284871" cy="1323439"/>
          </a:xfrm>
          <a:prstGeom prst="rect">
            <a:avLst/>
          </a:prstGeom>
          <a:noFill/>
        </p:spPr>
        <p:txBody>
          <a:bodyPr wrap="square" rtlCol="0">
            <a:spAutoFit/>
          </a:bodyPr>
          <a:lstStyle/>
          <a:p>
            <a:r>
              <a:rPr kumimoji="1" lang="ja-JP" altLang="en-US" sz="1600" dirty="0" err="1">
                <a:latin typeface="メイリオ" panose="020B0604030504040204" pitchFamily="50" charset="-128"/>
                <a:ea typeface="メイリオ" panose="020B0604030504040204" pitchFamily="50" charset="-128"/>
              </a:rPr>
              <a:t>ぷよが</a:t>
            </a:r>
            <a:r>
              <a:rPr kumimoji="1" lang="ja-JP" altLang="en-US" sz="1600" dirty="0">
                <a:latin typeface="メイリオ" panose="020B0604030504040204" pitchFamily="50" charset="-128"/>
                <a:ea typeface="メイリオ" panose="020B0604030504040204" pitchFamily="50" charset="-128"/>
              </a:rPr>
              <a:t>いくつ繋がっているかの判定をラムダ式を使用した再起関数によって実現しています。プレイした際の気持ちよさを追求するために、消える際に</a:t>
            </a:r>
            <a:r>
              <a:rPr kumimoji="1" lang="en-US" altLang="ja-JP" sz="1600" dirty="0" err="1">
                <a:latin typeface="メイリオ" panose="020B0604030504040204" pitchFamily="50" charset="-128"/>
                <a:ea typeface="メイリオ" panose="020B0604030504040204" pitchFamily="50" charset="-128"/>
              </a:rPr>
              <a:t>Effekseer</a:t>
            </a:r>
            <a:r>
              <a:rPr kumimoji="1" lang="ja-JP" altLang="en-US" sz="1600" dirty="0">
                <a:latin typeface="メイリオ" panose="020B0604030504040204" pitchFamily="50" charset="-128"/>
                <a:ea typeface="メイリオ" panose="020B0604030504040204" pitchFamily="50" charset="-128"/>
              </a:rPr>
              <a:t>を使用したエフェクトを描画しています。</a:t>
            </a:r>
          </a:p>
        </p:txBody>
      </p:sp>
      <p:cxnSp>
        <p:nvCxnSpPr>
          <p:cNvPr id="58" name="直線コネクタ 57">
            <a:extLst>
              <a:ext uri="{FF2B5EF4-FFF2-40B4-BE49-F238E27FC236}">
                <a16:creationId xmlns:a16="http://schemas.microsoft.com/office/drawing/2014/main" id="{427251FB-77B8-4AB7-98D3-EB20111BCF98}"/>
              </a:ext>
            </a:extLst>
          </p:cNvPr>
          <p:cNvCxnSpPr>
            <a:cxnSpLocks/>
            <a:stCxn id="55" idx="1"/>
            <a:endCxn id="55" idx="3"/>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55B72399-3BFE-4347-8D53-8AAED253AB1C}"/>
              </a:ext>
            </a:extLst>
          </p:cNvPr>
          <p:cNvCxnSpPr>
            <a:cxnSpLocks/>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BF2AC0F6-5CB6-4E62-BAC2-2FA39AC44E43}"/>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6" name="テキスト ボックス 65">
            <a:extLst>
              <a:ext uri="{FF2B5EF4-FFF2-40B4-BE49-F238E27FC236}">
                <a16:creationId xmlns:a16="http://schemas.microsoft.com/office/drawing/2014/main" id="{5BCC86DE-BD45-4C39-919A-E8E40D4AF430}"/>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２年前期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ea typeface="游ゴシック" panose="020B0400000000000000" pitchFamily="50" charset="-128"/>
              </a:rPr>
              <a:t>Ｃ＋＋</a:t>
            </a:r>
            <a:endParaRPr kumimoji="1" lang="en-US" altLang="ja-JP" sz="1600" b="1" spc="-300"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68" name="テキスト ボックス 67">
            <a:extLst>
              <a:ext uri="{FF2B5EF4-FFF2-40B4-BE49-F238E27FC236}">
                <a16:creationId xmlns:a16="http://schemas.microsoft.com/office/drawing/2014/main" id="{72E1BEB5-3619-401B-A265-C4729BADEBF9}"/>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9" name="テキスト ボックス 68">
            <a:extLst>
              <a:ext uri="{FF2B5EF4-FFF2-40B4-BE49-F238E27FC236}">
                <a16:creationId xmlns:a16="http://schemas.microsoft.com/office/drawing/2014/main" id="{92C1A3DD-1D85-4652-BEBA-B721B4AD0AF1}"/>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２年前期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ea typeface="游ゴシック" panose="020B0400000000000000" pitchFamily="50" charset="-128"/>
              </a:rPr>
              <a:t>Ｃ＋＋</a:t>
            </a:r>
            <a:endParaRPr kumimoji="1" lang="en-US" altLang="ja-JP" sz="1600" b="1" spc="-300"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Tree>
    <p:extLst>
      <p:ext uri="{BB962C8B-B14F-4D97-AF65-F5344CB8AC3E}">
        <p14:creationId xmlns:p14="http://schemas.microsoft.com/office/powerpoint/2010/main" val="2391137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13088A5-B40C-4B37-A864-942F7CF5C7AB}"/>
              </a:ext>
            </a:extLst>
          </p:cNvPr>
          <p:cNvSpPr/>
          <p:nvPr/>
        </p:nvSpPr>
        <p:spPr>
          <a:xfrm>
            <a:off x="689296" y="369116"/>
            <a:ext cx="8525312" cy="6132352"/>
          </a:xfrm>
          <a:prstGeom prst="rect">
            <a:avLst/>
          </a:prstGeom>
          <a:solidFill>
            <a:srgbClr val="C4B39D"/>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25" name="正方形/長方形 24">
            <a:extLst>
              <a:ext uri="{FF2B5EF4-FFF2-40B4-BE49-F238E27FC236}">
                <a16:creationId xmlns:a16="http://schemas.microsoft.com/office/drawing/2014/main" id="{E93367D4-950B-4E31-8625-4C2D7587E107}"/>
              </a:ext>
            </a:extLst>
          </p:cNvPr>
          <p:cNvSpPr/>
          <p:nvPr/>
        </p:nvSpPr>
        <p:spPr>
          <a:xfrm>
            <a:off x="1075946" y="3808604"/>
            <a:ext cx="3484148" cy="249932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2" name="正方形/長方形 51">
            <a:extLst>
              <a:ext uri="{FF2B5EF4-FFF2-40B4-BE49-F238E27FC236}">
                <a16:creationId xmlns:a16="http://schemas.microsoft.com/office/drawing/2014/main" id="{8D6AA99C-2A6A-40C8-9E91-480CFA05FDE4}"/>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3" name="正方形/長方形 52">
            <a:extLst>
              <a:ext uri="{FF2B5EF4-FFF2-40B4-BE49-F238E27FC236}">
                <a16:creationId xmlns:a16="http://schemas.microsoft.com/office/drawing/2014/main" id="{36504995-757F-46E3-AA98-7EC22562A95E}"/>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5" name="正方形/長方形 54">
            <a:extLst>
              <a:ext uri="{FF2B5EF4-FFF2-40B4-BE49-F238E27FC236}">
                <a16:creationId xmlns:a16="http://schemas.microsoft.com/office/drawing/2014/main" id="{8962F4E8-9E8B-4D4E-9DF3-FD5BB8F891D1}"/>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コネクタ 7">
            <a:extLst>
              <a:ext uri="{FF2B5EF4-FFF2-40B4-BE49-F238E27FC236}">
                <a16:creationId xmlns:a16="http://schemas.microsoft.com/office/drawing/2014/main" id="{01CD0A15-89D1-4D10-9DC4-92E8AD72E5F0}"/>
              </a:ext>
            </a:extLst>
          </p:cNvPr>
          <p:cNvCxnSpPr>
            <a:cxnSpLocks/>
          </p:cNvCxnSpPr>
          <p:nvPr/>
        </p:nvCxnSpPr>
        <p:spPr>
          <a:xfrm>
            <a:off x="690344" y="3429000"/>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FCDAC040-E3EF-43D8-B3A4-A625F3F18AAE}"/>
              </a:ext>
            </a:extLst>
          </p:cNvPr>
          <p:cNvSpPr txBox="1"/>
          <p:nvPr/>
        </p:nvSpPr>
        <p:spPr>
          <a:xfrm>
            <a:off x="4550304" y="5062705"/>
            <a:ext cx="4189703" cy="1323439"/>
          </a:xfrm>
          <a:prstGeom prst="rect">
            <a:avLst/>
          </a:prstGeom>
          <a:noFill/>
        </p:spPr>
        <p:txBody>
          <a:bodyPr wrap="square" rtlCol="0">
            <a:spAutoFit/>
          </a:bodyPr>
          <a:lstStyle/>
          <a:p>
            <a:r>
              <a:rPr kumimoji="1" lang="ja-JP" altLang="en-US" sz="1600" spc="-300" dirty="0">
                <a:latin typeface="メイリオ" panose="020B0604030504040204" pitchFamily="50" charset="-128"/>
                <a:ea typeface="メイリオ" panose="020B0604030504040204" pitchFamily="50" charset="-128"/>
              </a:rPr>
              <a:t>Ｃｏｃｏｓ２ｄ－</a:t>
            </a:r>
            <a:r>
              <a:rPr kumimoji="1" lang="ja-JP" altLang="en-US" sz="1600" spc="-300" dirty="0" err="1">
                <a:latin typeface="メイリオ" panose="020B0604030504040204" pitchFamily="50" charset="-128"/>
                <a:ea typeface="メイリオ" panose="020B0604030504040204" pitchFamily="50" charset="-128"/>
              </a:rPr>
              <a:t>ｘ</a:t>
            </a:r>
            <a:r>
              <a:rPr kumimoji="1" lang="ja-JP" altLang="en-US" sz="1600" dirty="0">
                <a:latin typeface="メイリオ" panose="020B0604030504040204" pitchFamily="50" charset="-128"/>
                <a:ea typeface="メイリオ" panose="020B0604030504040204" pitchFamily="50" charset="-128"/>
              </a:rPr>
              <a:t>を使用し始めて</a:t>
            </a:r>
            <a:r>
              <a:rPr kumimoji="1" lang="ja-JP" altLang="en-US" sz="1600" spc="-300" dirty="0">
                <a:latin typeface="メイリオ" panose="020B0604030504040204" pitchFamily="50" charset="-128"/>
                <a:ea typeface="メイリオ" panose="020B0604030504040204" pitchFamily="50" charset="-128"/>
              </a:rPr>
              <a:t>Ａｎｄｒｏｉｄ</a:t>
            </a:r>
            <a:r>
              <a:rPr kumimoji="1" lang="ja-JP" altLang="en-US" sz="1600" dirty="0">
                <a:latin typeface="メイリオ" panose="020B0604030504040204" pitchFamily="50" charset="-128"/>
                <a:ea typeface="メイリオ" panose="020B0604030504040204" pitchFamily="50" charset="-128"/>
              </a:rPr>
              <a:t>対応のゲームを制作しました。解説サイトが少なく、チームメンバーと協力しゲームエンジンを理解していきました。動作確認のためにエミュレーターを利用しました。</a:t>
            </a:r>
          </a:p>
        </p:txBody>
      </p:sp>
      <p:pic>
        <p:nvPicPr>
          <p:cNvPr id="17" name="図 16">
            <a:extLst>
              <a:ext uri="{FF2B5EF4-FFF2-40B4-BE49-F238E27FC236}">
                <a16:creationId xmlns:a16="http://schemas.microsoft.com/office/drawing/2014/main" id="{2CCD4D6E-AEAF-4B32-8EB3-9B450DCD3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820" y="4097314"/>
            <a:ext cx="3465484" cy="1944711"/>
          </a:xfrm>
          <a:prstGeom prst="rect">
            <a:avLst/>
          </a:prstGeom>
          <a:ln w="12700">
            <a:solidFill>
              <a:srgbClr val="4E4251"/>
            </a:solidFill>
          </a:ln>
        </p:spPr>
      </p:pic>
      <p:sp>
        <p:nvSpPr>
          <p:cNvPr id="35" name="テキスト ボックス 34">
            <a:extLst>
              <a:ext uri="{FF2B5EF4-FFF2-40B4-BE49-F238E27FC236}">
                <a16:creationId xmlns:a16="http://schemas.microsoft.com/office/drawing/2014/main" id="{DEC6451E-7C6D-4B05-B526-83EEDBF91CB6}"/>
              </a:ext>
            </a:extLst>
          </p:cNvPr>
          <p:cNvSpPr txBox="1"/>
          <p:nvPr/>
        </p:nvSpPr>
        <p:spPr>
          <a:xfrm>
            <a:off x="1074358" y="2022429"/>
            <a:ext cx="4262653" cy="1323439"/>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ネットワークで通信を行い複数人プレイを実現しています。遅延がなるべく発生しないようにデータを１ビット単位で格納したり、送信や受信をする処理はスレッドを切り離しマルチスレッド化しています。</a:t>
            </a:r>
          </a:p>
        </p:txBody>
      </p:sp>
      <p:sp>
        <p:nvSpPr>
          <p:cNvPr id="40" name="四角形: 角を丸くする 39">
            <a:extLst>
              <a:ext uri="{FF2B5EF4-FFF2-40B4-BE49-F238E27FC236}">
                <a16:creationId xmlns:a16="http://schemas.microsoft.com/office/drawing/2014/main" id="{7A55CC93-7CB2-4D07-BA58-17470FA1B4D7}"/>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41" name="テキスト ボックス 40">
            <a:extLst>
              <a:ext uri="{FF2B5EF4-FFF2-40B4-BE49-F238E27FC236}">
                <a16:creationId xmlns:a16="http://schemas.microsoft.com/office/drawing/2014/main" id="{FBD2F298-FB56-4FF8-B36B-FD18D7544DB8}"/>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２年次</a:t>
            </a:r>
          </a:p>
        </p:txBody>
      </p:sp>
      <p:cxnSp>
        <p:nvCxnSpPr>
          <p:cNvPr id="56" name="直線コネクタ 55">
            <a:extLst>
              <a:ext uri="{FF2B5EF4-FFF2-40B4-BE49-F238E27FC236}">
                <a16:creationId xmlns:a16="http://schemas.microsoft.com/office/drawing/2014/main" id="{59D18C9F-E107-437D-9681-A741061313F1}"/>
              </a:ext>
            </a:extLst>
          </p:cNvPr>
          <p:cNvCxnSpPr>
            <a:cxnSpLocks/>
            <a:stCxn id="53" idx="1"/>
            <a:endCxn id="53" idx="3"/>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7BDCBA08-B783-4187-A734-AC871138FC6E}"/>
              </a:ext>
            </a:extLst>
          </p:cNvPr>
          <p:cNvCxnSpPr>
            <a:cxnSpLocks/>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BE4F0414-839B-456F-8558-268AA2EC3899}"/>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2" name="テキスト ボックス 61">
            <a:extLst>
              <a:ext uri="{FF2B5EF4-FFF2-40B4-BE49-F238E27FC236}">
                <a16:creationId xmlns:a16="http://schemas.microsoft.com/office/drawing/2014/main" id="{2C9220ED-5597-465A-840C-12D92668BBCA}"/>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２年後期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rPr>
              <a:t>Ｃ＋＋</a:t>
            </a:r>
            <a:endParaRPr kumimoji="1" lang="en-US" altLang="ja-JP" sz="1600" b="1" spc="-300" dirty="0">
              <a:latin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63" name="テキスト ボックス 62">
            <a:extLst>
              <a:ext uri="{FF2B5EF4-FFF2-40B4-BE49-F238E27FC236}">
                <a16:creationId xmlns:a16="http://schemas.microsoft.com/office/drawing/2014/main" id="{830E261B-E2E4-4D7A-B074-B0B320F6F6E6}"/>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4" name="テキスト ボックス 63">
            <a:extLst>
              <a:ext uri="{FF2B5EF4-FFF2-40B4-BE49-F238E27FC236}">
                <a16:creationId xmlns:a16="http://schemas.microsoft.com/office/drawing/2014/main" id="{4E563176-B4B0-44DD-8007-E8705A7DD02A}"/>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２年後期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rPr>
              <a:t>Ｃ＋＋</a:t>
            </a:r>
            <a:endParaRPr kumimoji="1" lang="en-US" altLang="ja-JP" sz="1600" b="1" spc="-300"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ea typeface="游ゴシック" panose="020B0400000000000000" pitchFamily="50" charset="-128"/>
              </a:rPr>
              <a:t>Ｃｏｃｏｓ２ｄ－ｘ</a:t>
            </a:r>
          </a:p>
        </p:txBody>
      </p:sp>
      <p:pic>
        <p:nvPicPr>
          <p:cNvPr id="4" name="図 3">
            <a:extLst>
              <a:ext uri="{FF2B5EF4-FFF2-40B4-BE49-F238E27FC236}">
                <a16:creationId xmlns:a16="http://schemas.microsoft.com/office/drawing/2014/main" id="{B1125A74-FADF-467F-9E0A-F255842CC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0218" y="780833"/>
            <a:ext cx="3069431" cy="2476524"/>
          </a:xfrm>
          <a:prstGeom prst="rect">
            <a:avLst/>
          </a:prstGeom>
          <a:ln w="12700">
            <a:solidFill>
              <a:srgbClr val="4E4251"/>
            </a:solidFill>
          </a:ln>
        </p:spPr>
      </p:pic>
    </p:spTree>
    <p:extLst>
      <p:ext uri="{BB962C8B-B14F-4D97-AF65-F5344CB8AC3E}">
        <p14:creationId xmlns:p14="http://schemas.microsoft.com/office/powerpoint/2010/main" val="1167200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13088A5-B40C-4B37-A864-942F7CF5C7AB}"/>
              </a:ext>
            </a:extLst>
          </p:cNvPr>
          <p:cNvSpPr/>
          <p:nvPr/>
        </p:nvSpPr>
        <p:spPr>
          <a:xfrm>
            <a:off x="689296" y="369116"/>
            <a:ext cx="8525312" cy="6132352"/>
          </a:xfrm>
          <a:prstGeom prst="rect">
            <a:avLst/>
          </a:prstGeom>
          <a:solidFill>
            <a:srgbClr val="AACBC1"/>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21" name="正方形/長方形 20">
            <a:extLst>
              <a:ext uri="{FF2B5EF4-FFF2-40B4-BE49-F238E27FC236}">
                <a16:creationId xmlns:a16="http://schemas.microsoft.com/office/drawing/2014/main" id="{1481BCD8-E99D-4BC3-BFD1-63648F157A49}"/>
              </a:ext>
            </a:extLst>
          </p:cNvPr>
          <p:cNvSpPr/>
          <p:nvPr/>
        </p:nvSpPr>
        <p:spPr>
          <a:xfrm>
            <a:off x="1075946" y="3808604"/>
            <a:ext cx="3484148" cy="249932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3" name="正方形/長方形 52">
            <a:extLst>
              <a:ext uri="{FF2B5EF4-FFF2-40B4-BE49-F238E27FC236}">
                <a16:creationId xmlns:a16="http://schemas.microsoft.com/office/drawing/2014/main" id="{BAF9DE6E-2BB4-4330-8842-EC06D7AF9EB3}"/>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4" name="正方形/長方形 53">
            <a:extLst>
              <a:ext uri="{FF2B5EF4-FFF2-40B4-BE49-F238E27FC236}">
                <a16:creationId xmlns:a16="http://schemas.microsoft.com/office/drawing/2014/main" id="{7C131526-AFEE-4432-B210-31EE5DC5F55F}"/>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6" name="正方形/長方形 55">
            <a:extLst>
              <a:ext uri="{FF2B5EF4-FFF2-40B4-BE49-F238E27FC236}">
                <a16:creationId xmlns:a16="http://schemas.microsoft.com/office/drawing/2014/main" id="{594AADDC-388F-4146-ACFB-13E19113872C}"/>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コネクタ 7">
            <a:extLst>
              <a:ext uri="{FF2B5EF4-FFF2-40B4-BE49-F238E27FC236}">
                <a16:creationId xmlns:a16="http://schemas.microsoft.com/office/drawing/2014/main" id="{01CD0A15-89D1-4D10-9DC4-92E8AD72E5F0}"/>
              </a:ext>
            </a:extLst>
          </p:cNvPr>
          <p:cNvCxnSpPr>
            <a:cxnSpLocks/>
            <a:stCxn id="6" idx="1"/>
            <a:endCxn id="6" idx="3"/>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pic>
        <p:nvPicPr>
          <p:cNvPr id="20" name="図 19">
            <a:extLst>
              <a:ext uri="{FF2B5EF4-FFF2-40B4-BE49-F238E27FC236}">
                <a16:creationId xmlns:a16="http://schemas.microsoft.com/office/drawing/2014/main" id="{EAAA513B-BEC4-47BE-847A-399A9FD883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181" y="777784"/>
            <a:ext cx="3306224" cy="2479668"/>
          </a:xfrm>
          <a:prstGeom prst="rect">
            <a:avLst/>
          </a:prstGeom>
          <a:ln w="12700">
            <a:solidFill>
              <a:srgbClr val="4E4251"/>
            </a:solidFill>
          </a:ln>
        </p:spPr>
      </p:pic>
      <p:pic>
        <p:nvPicPr>
          <p:cNvPr id="23" name="図 22">
            <a:extLst>
              <a:ext uri="{FF2B5EF4-FFF2-40B4-BE49-F238E27FC236}">
                <a16:creationId xmlns:a16="http://schemas.microsoft.com/office/drawing/2014/main" id="{FBDF8981-D480-4016-B1D4-F97808345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901" y="3820449"/>
            <a:ext cx="3307286" cy="2475630"/>
          </a:xfrm>
          <a:prstGeom prst="rect">
            <a:avLst/>
          </a:prstGeom>
          <a:ln w="12700">
            <a:solidFill>
              <a:srgbClr val="4E4251"/>
            </a:solidFill>
          </a:ln>
        </p:spPr>
      </p:pic>
      <p:sp>
        <p:nvSpPr>
          <p:cNvPr id="26" name="テキスト ボックス 25">
            <a:extLst>
              <a:ext uri="{FF2B5EF4-FFF2-40B4-BE49-F238E27FC236}">
                <a16:creationId xmlns:a16="http://schemas.microsoft.com/office/drawing/2014/main" id="{29A81CBB-B2B8-4F0A-B53E-CABF4C0D68B2}"/>
              </a:ext>
            </a:extLst>
          </p:cNvPr>
          <p:cNvSpPr txBox="1"/>
          <p:nvPr/>
        </p:nvSpPr>
        <p:spPr>
          <a:xfrm>
            <a:off x="1077933" y="2050677"/>
            <a:ext cx="4262653" cy="584775"/>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継承を意識し様々な形の当たり判定をまとめて処理できるように制作してあります。</a:t>
            </a:r>
          </a:p>
        </p:txBody>
      </p:sp>
      <p:sp>
        <p:nvSpPr>
          <p:cNvPr id="32" name="テキスト ボックス 31">
            <a:extLst>
              <a:ext uri="{FF2B5EF4-FFF2-40B4-BE49-F238E27FC236}">
                <a16:creationId xmlns:a16="http://schemas.microsoft.com/office/drawing/2014/main" id="{8E03543F-9AB3-43CA-9F25-B0E5CDB045B2}"/>
              </a:ext>
            </a:extLst>
          </p:cNvPr>
          <p:cNvSpPr txBox="1"/>
          <p:nvPr/>
        </p:nvSpPr>
        <p:spPr>
          <a:xfrm>
            <a:off x="5408103" y="5936182"/>
            <a:ext cx="3477468" cy="27699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　　　　</a:t>
            </a:r>
          </a:p>
        </p:txBody>
      </p:sp>
      <p:sp>
        <p:nvSpPr>
          <p:cNvPr id="41" name="四角形: 角を丸くする 40">
            <a:extLst>
              <a:ext uri="{FF2B5EF4-FFF2-40B4-BE49-F238E27FC236}">
                <a16:creationId xmlns:a16="http://schemas.microsoft.com/office/drawing/2014/main" id="{03AE33A9-4182-4D1F-8A27-EDBD00E3EA42}"/>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42" name="テキスト ボックス 41">
            <a:extLst>
              <a:ext uri="{FF2B5EF4-FFF2-40B4-BE49-F238E27FC236}">
                <a16:creationId xmlns:a16="http://schemas.microsoft.com/office/drawing/2014/main" id="{C519FCDC-E928-4FD7-8872-619808A9AD20}"/>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３年次</a:t>
            </a:r>
          </a:p>
        </p:txBody>
      </p:sp>
      <p:cxnSp>
        <p:nvCxnSpPr>
          <p:cNvPr id="57" name="直線コネクタ 56">
            <a:extLst>
              <a:ext uri="{FF2B5EF4-FFF2-40B4-BE49-F238E27FC236}">
                <a16:creationId xmlns:a16="http://schemas.microsoft.com/office/drawing/2014/main" id="{408AD616-2AB5-45BA-A16C-2E1588DA056C}"/>
              </a:ext>
            </a:extLst>
          </p:cNvPr>
          <p:cNvCxnSpPr>
            <a:cxnSpLocks/>
            <a:stCxn id="54" idx="1"/>
            <a:endCxn id="54" idx="3"/>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4BB7051B-33F1-4035-A466-72A255A69AC8}"/>
              </a:ext>
            </a:extLst>
          </p:cNvPr>
          <p:cNvCxnSpPr>
            <a:cxnSpLocks/>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5CA86CBF-8FFC-484D-90E4-CBAFAE81D533}"/>
              </a:ext>
            </a:extLst>
          </p:cNvPr>
          <p:cNvSpPr txBox="1"/>
          <p:nvPr/>
        </p:nvSpPr>
        <p:spPr>
          <a:xfrm>
            <a:off x="4559080" y="5058264"/>
            <a:ext cx="4297791" cy="1323439"/>
          </a:xfrm>
          <a:prstGeom prst="rect">
            <a:avLst/>
          </a:prstGeom>
          <a:noFill/>
        </p:spPr>
        <p:txBody>
          <a:bodyPr wrap="square" rtlCol="0">
            <a:spAutoFit/>
          </a:bodyPr>
          <a:lstStyle/>
          <a:p>
            <a:r>
              <a:rPr kumimoji="1" lang="en-US" altLang="ja-JP" sz="1600" dirty="0">
                <a:latin typeface="メイリオ" panose="020B0604030504040204" pitchFamily="50" charset="-128"/>
                <a:ea typeface="メイリオ" panose="020B0604030504040204" pitchFamily="50" charset="-128"/>
              </a:rPr>
              <a:t>Player</a:t>
            </a:r>
            <a:r>
              <a:rPr kumimoji="1" lang="ja-JP" altLang="en-US" sz="1600" dirty="0">
                <a:latin typeface="メイリオ" panose="020B0604030504040204" pitchFamily="50" charset="-128"/>
                <a:ea typeface="メイリオ" panose="020B0604030504040204" pitchFamily="50" charset="-128"/>
              </a:rPr>
              <a:t>の状態遷移先を外部に持つことによって後から変更する際にコードを変更しなくて良いように作成しました。リングバッファを実装しコマンド入力による必殺技が出せるようになっています。</a:t>
            </a:r>
          </a:p>
        </p:txBody>
      </p:sp>
      <p:sp>
        <p:nvSpPr>
          <p:cNvPr id="63" name="テキスト ボックス 62">
            <a:extLst>
              <a:ext uri="{FF2B5EF4-FFF2-40B4-BE49-F238E27FC236}">
                <a16:creationId xmlns:a16="http://schemas.microsoft.com/office/drawing/2014/main" id="{F5C48523-5A5B-4D53-B804-AC648A672346}"/>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6" name="テキスト ボックス 65">
            <a:extLst>
              <a:ext uri="{FF2B5EF4-FFF2-40B4-BE49-F238E27FC236}">
                <a16:creationId xmlns:a16="http://schemas.microsoft.com/office/drawing/2014/main" id="{6EF349F4-D838-4327-B62E-DD1567B28B14}"/>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３年前期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ea typeface="游ゴシック" panose="020B0400000000000000" pitchFamily="50" charset="-128"/>
              </a:rPr>
              <a:t>Ｃ＋＋</a:t>
            </a:r>
            <a:endParaRPr kumimoji="1" lang="en-US" altLang="ja-JP" sz="1600" b="1" spc="-300"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68" name="テキスト ボックス 67">
            <a:extLst>
              <a:ext uri="{FF2B5EF4-FFF2-40B4-BE49-F238E27FC236}">
                <a16:creationId xmlns:a16="http://schemas.microsoft.com/office/drawing/2014/main" id="{EAD269FA-9366-4EFC-996F-4A0815A0C688}"/>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9" name="テキスト ボックス 68">
            <a:extLst>
              <a:ext uri="{FF2B5EF4-FFF2-40B4-BE49-F238E27FC236}">
                <a16:creationId xmlns:a16="http://schemas.microsoft.com/office/drawing/2014/main" id="{701107F4-1A1F-4C8E-B6AB-D788971D8189}"/>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３年前期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rPr>
              <a:t>Ｃ＋＋</a:t>
            </a:r>
            <a:endParaRPr kumimoji="1" lang="en-US" altLang="ja-JP" sz="1600" b="1" spc="-300" dirty="0">
              <a:latin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Tree>
    <p:extLst>
      <p:ext uri="{BB962C8B-B14F-4D97-AF65-F5344CB8AC3E}">
        <p14:creationId xmlns:p14="http://schemas.microsoft.com/office/powerpoint/2010/main" val="2431061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13088A5-B40C-4B37-A864-942F7CF5C7AB}"/>
              </a:ext>
            </a:extLst>
          </p:cNvPr>
          <p:cNvSpPr/>
          <p:nvPr/>
        </p:nvSpPr>
        <p:spPr>
          <a:xfrm>
            <a:off x="689296" y="369116"/>
            <a:ext cx="8525312" cy="6132352"/>
          </a:xfrm>
          <a:prstGeom prst="rect">
            <a:avLst/>
          </a:prstGeom>
          <a:solidFill>
            <a:srgbClr val="AACBC1"/>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21" name="正方形/長方形 20">
            <a:extLst>
              <a:ext uri="{FF2B5EF4-FFF2-40B4-BE49-F238E27FC236}">
                <a16:creationId xmlns:a16="http://schemas.microsoft.com/office/drawing/2014/main" id="{09C49E89-99C6-4493-B638-A06EF276BAE8}"/>
              </a:ext>
            </a:extLst>
          </p:cNvPr>
          <p:cNvSpPr/>
          <p:nvPr/>
        </p:nvSpPr>
        <p:spPr>
          <a:xfrm>
            <a:off x="1075946" y="3808604"/>
            <a:ext cx="3484148" cy="249932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正方形/長方形 39">
            <a:extLst>
              <a:ext uri="{FF2B5EF4-FFF2-40B4-BE49-F238E27FC236}">
                <a16:creationId xmlns:a16="http://schemas.microsoft.com/office/drawing/2014/main" id="{59527DCE-B6E7-4855-A51C-CA653A4135DA}"/>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41" name="正方形/長方形 40">
            <a:extLst>
              <a:ext uri="{FF2B5EF4-FFF2-40B4-BE49-F238E27FC236}">
                <a16:creationId xmlns:a16="http://schemas.microsoft.com/office/drawing/2014/main" id="{C1F5C63F-4C73-4179-8EB0-DC2E5E97B1FE}"/>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43" name="正方形/長方形 42">
            <a:extLst>
              <a:ext uri="{FF2B5EF4-FFF2-40B4-BE49-F238E27FC236}">
                <a16:creationId xmlns:a16="http://schemas.microsoft.com/office/drawing/2014/main" id="{1AF7DCD7-BE7A-44DD-BC4C-21F0F2931E61}"/>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コネクタ 7">
            <a:extLst>
              <a:ext uri="{FF2B5EF4-FFF2-40B4-BE49-F238E27FC236}">
                <a16:creationId xmlns:a16="http://schemas.microsoft.com/office/drawing/2014/main" id="{01CD0A15-89D1-4D10-9DC4-92E8AD72E5F0}"/>
              </a:ext>
            </a:extLst>
          </p:cNvPr>
          <p:cNvCxnSpPr>
            <a:cxnSpLocks/>
            <a:stCxn id="6" idx="1"/>
            <a:endCxn id="6" idx="3"/>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A4668511-8950-4CDD-BC2F-961A38591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688" y="3985204"/>
            <a:ext cx="3450975" cy="2152655"/>
          </a:xfrm>
          <a:prstGeom prst="rect">
            <a:avLst/>
          </a:prstGeom>
          <a:ln w="12700">
            <a:solidFill>
              <a:srgbClr val="4E4251"/>
            </a:solidFill>
          </a:ln>
        </p:spPr>
      </p:pic>
      <p:sp>
        <p:nvSpPr>
          <p:cNvPr id="17" name="テキスト ボックス 16">
            <a:extLst>
              <a:ext uri="{FF2B5EF4-FFF2-40B4-BE49-F238E27FC236}">
                <a16:creationId xmlns:a16="http://schemas.microsoft.com/office/drawing/2014/main" id="{9D2CE2BF-598C-4F61-B09C-54EE0C591FBE}"/>
              </a:ext>
            </a:extLst>
          </p:cNvPr>
          <p:cNvSpPr txBox="1"/>
          <p:nvPr/>
        </p:nvSpPr>
        <p:spPr>
          <a:xfrm>
            <a:off x="1077934" y="2050677"/>
            <a:ext cx="4254378" cy="1323439"/>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始めてエンジンを使わずに作成した作品です。モデルの表示、アニメーションの確認ができます。この作品を制作することによって基本的な３</a:t>
            </a:r>
            <a:r>
              <a:rPr kumimoji="1" lang="en-US" altLang="ja-JP" sz="1600" dirty="0">
                <a:latin typeface="メイリオ" panose="020B0604030504040204" pitchFamily="50" charset="-128"/>
                <a:ea typeface="メイリオ" panose="020B0604030504040204" pitchFamily="50" charset="-128"/>
              </a:rPr>
              <a:t>D</a:t>
            </a:r>
            <a:r>
              <a:rPr kumimoji="1" lang="ja-JP" altLang="en-US" sz="1600" dirty="0">
                <a:latin typeface="メイリオ" panose="020B0604030504040204" pitchFamily="50" charset="-128"/>
                <a:ea typeface="メイリオ" panose="020B0604030504040204" pitchFamily="50" charset="-128"/>
              </a:rPr>
              <a:t>ゲームの作成のため基本的なの知識を得ることができました。</a:t>
            </a:r>
          </a:p>
        </p:txBody>
      </p:sp>
      <p:pic>
        <p:nvPicPr>
          <p:cNvPr id="20" name="図 19">
            <a:extLst>
              <a:ext uri="{FF2B5EF4-FFF2-40B4-BE49-F238E27FC236}">
                <a16:creationId xmlns:a16="http://schemas.microsoft.com/office/drawing/2014/main" id="{172B3F49-7C8E-423A-8715-09FD0F91C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841" y="939033"/>
            <a:ext cx="3460927" cy="2157169"/>
          </a:xfrm>
          <a:prstGeom prst="rect">
            <a:avLst/>
          </a:prstGeom>
          <a:ln w="12700">
            <a:solidFill>
              <a:srgbClr val="4E4251"/>
            </a:solidFill>
          </a:ln>
        </p:spPr>
      </p:pic>
      <p:sp>
        <p:nvSpPr>
          <p:cNvPr id="34" name="四角形: 角を丸くする 33">
            <a:extLst>
              <a:ext uri="{FF2B5EF4-FFF2-40B4-BE49-F238E27FC236}">
                <a16:creationId xmlns:a16="http://schemas.microsoft.com/office/drawing/2014/main" id="{5DB10814-8F4F-48B5-861C-6AC8F1763C65}"/>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35" name="テキスト ボックス 34">
            <a:extLst>
              <a:ext uri="{FF2B5EF4-FFF2-40B4-BE49-F238E27FC236}">
                <a16:creationId xmlns:a16="http://schemas.microsoft.com/office/drawing/2014/main" id="{EDABC305-97E9-47A1-A7D4-D16B6E88618F}"/>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３年次</a:t>
            </a:r>
          </a:p>
        </p:txBody>
      </p:sp>
      <p:cxnSp>
        <p:nvCxnSpPr>
          <p:cNvPr id="45" name="直線コネクタ 44">
            <a:extLst>
              <a:ext uri="{FF2B5EF4-FFF2-40B4-BE49-F238E27FC236}">
                <a16:creationId xmlns:a16="http://schemas.microsoft.com/office/drawing/2014/main" id="{626BED15-53E7-4A39-8EBA-BCAD8DB6087B}"/>
              </a:ext>
            </a:extLst>
          </p:cNvPr>
          <p:cNvCxnSpPr>
            <a:cxnSpLocks/>
            <a:stCxn id="40" idx="1"/>
            <a:endCxn id="40" idx="3"/>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9B53A081-BCCC-4CD4-AB9B-B8ED789923D1}"/>
              </a:ext>
            </a:extLst>
          </p:cNvPr>
          <p:cNvCxnSpPr>
            <a:cxnSpLocks/>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E681894F-7289-4CB0-A740-09FAE73E23B0}"/>
              </a:ext>
            </a:extLst>
          </p:cNvPr>
          <p:cNvSpPr txBox="1"/>
          <p:nvPr/>
        </p:nvSpPr>
        <p:spPr>
          <a:xfrm>
            <a:off x="4580511" y="5058264"/>
            <a:ext cx="4262941" cy="1323439"/>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３Ｄ空間上の回転を理解することを目的として作成しました</a:t>
            </a:r>
            <a:r>
              <a:rPr kumimoji="1" lang="en-US" altLang="ja-JP" sz="1600" dirty="0">
                <a:latin typeface="游ゴシック" panose="020B0400000000000000" pitchFamily="50" charset="-128"/>
              </a:rPr>
              <a:t>Quaternion</a:t>
            </a:r>
            <a:r>
              <a:rPr kumimoji="1" lang="ja-JP" altLang="en-US" sz="1600" dirty="0">
                <a:latin typeface="メイリオ" panose="020B0604030504040204" pitchFamily="50" charset="-128"/>
                <a:ea typeface="メイリオ" panose="020B0604030504040204" pitchFamily="50" charset="-128"/>
              </a:rPr>
              <a:t>を使用しジンバルロックが発生しないように製作しました。又ボスにつけたタレットの位置制御のために親回転、子回転を意識し実装しました。</a:t>
            </a:r>
          </a:p>
        </p:txBody>
      </p:sp>
      <p:sp>
        <p:nvSpPr>
          <p:cNvPr id="48" name="テキスト ボックス 47">
            <a:extLst>
              <a:ext uri="{FF2B5EF4-FFF2-40B4-BE49-F238E27FC236}">
                <a16:creationId xmlns:a16="http://schemas.microsoft.com/office/drawing/2014/main" id="{20DA4DA7-65BC-4BFA-BFF8-3B7FE7164D69}"/>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49" name="テキスト ボックス 48">
            <a:extLst>
              <a:ext uri="{FF2B5EF4-FFF2-40B4-BE49-F238E27FC236}">
                <a16:creationId xmlns:a16="http://schemas.microsoft.com/office/drawing/2014/main" id="{49085EA5-B7DC-4218-9F7B-4D7D82A50D3B}"/>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３年後期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rPr>
              <a:t>Ｃ＋＋</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50" name="テキスト ボックス 49">
            <a:extLst>
              <a:ext uri="{FF2B5EF4-FFF2-40B4-BE49-F238E27FC236}">
                <a16:creationId xmlns:a16="http://schemas.microsoft.com/office/drawing/2014/main" id="{9EFDC9E9-20D6-4564-B8BF-2A1042CAF84E}"/>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51" name="テキスト ボックス 50">
            <a:extLst>
              <a:ext uri="{FF2B5EF4-FFF2-40B4-BE49-F238E27FC236}">
                <a16:creationId xmlns:a16="http://schemas.microsoft.com/office/drawing/2014/main" id="{4EB8695D-0A47-40B3-910D-C0994576ABAC}"/>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３年後期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rPr>
              <a:t>Ｃ＋＋</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Tree>
    <p:extLst>
      <p:ext uri="{BB962C8B-B14F-4D97-AF65-F5344CB8AC3E}">
        <p14:creationId xmlns:p14="http://schemas.microsoft.com/office/powerpoint/2010/main" val="2082057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C582F387-7A0B-4A94-B2A6-619D6814E0E7}"/>
              </a:ext>
            </a:extLst>
          </p:cNvPr>
          <p:cNvSpPr/>
          <p:nvPr/>
        </p:nvSpPr>
        <p:spPr>
          <a:xfrm>
            <a:off x="-746992" y="-64938"/>
            <a:ext cx="11543250" cy="931563"/>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 name="正方形/長方形 4">
            <a:extLst>
              <a:ext uri="{FF2B5EF4-FFF2-40B4-BE49-F238E27FC236}">
                <a16:creationId xmlns:a16="http://schemas.microsoft.com/office/drawing/2014/main" id="{9AD5CEB6-0058-47E9-800E-0084BFDEF220}"/>
              </a:ext>
            </a:extLst>
          </p:cNvPr>
          <p:cNvSpPr/>
          <p:nvPr/>
        </p:nvSpPr>
        <p:spPr>
          <a:xfrm>
            <a:off x="-746992" y="5888435"/>
            <a:ext cx="11543250" cy="1026800"/>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7" name="正方形/長方形 6">
            <a:extLst>
              <a:ext uri="{FF2B5EF4-FFF2-40B4-BE49-F238E27FC236}">
                <a16:creationId xmlns:a16="http://schemas.microsoft.com/office/drawing/2014/main" id="{F7C4AA5D-30BF-4FD4-BC10-B683BF22C17B}"/>
              </a:ext>
            </a:extLst>
          </p:cNvPr>
          <p:cNvSpPr/>
          <p:nvPr/>
        </p:nvSpPr>
        <p:spPr>
          <a:xfrm>
            <a:off x="5838208" y="4220837"/>
            <a:ext cx="3990465" cy="1503614"/>
          </a:xfrm>
          <a:prstGeom prst="rect">
            <a:avLst/>
          </a:prstGeom>
          <a:solidFill>
            <a:schemeClr val="bg1"/>
          </a:solidFill>
          <a:ln w="1905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8" name="テキスト ボックス 7">
            <a:extLst>
              <a:ext uri="{FF2B5EF4-FFF2-40B4-BE49-F238E27FC236}">
                <a16:creationId xmlns:a16="http://schemas.microsoft.com/office/drawing/2014/main" id="{D3119CE3-2B95-4A72-B8E2-3B0009A7F0DE}"/>
              </a:ext>
            </a:extLst>
          </p:cNvPr>
          <p:cNvSpPr txBox="1"/>
          <p:nvPr/>
        </p:nvSpPr>
        <p:spPr>
          <a:xfrm>
            <a:off x="5854877" y="4301603"/>
            <a:ext cx="1775571" cy="1384995"/>
          </a:xfrm>
          <a:prstGeom prst="rect">
            <a:avLst/>
          </a:prstGeom>
          <a:noFill/>
        </p:spPr>
        <p:txBody>
          <a:bodyPr wrap="square" rtlCol="0">
            <a:spAutoFit/>
          </a:bodyPr>
          <a:lstStyle/>
          <a:p>
            <a:pPr algn="r"/>
            <a:r>
              <a:rPr kumimoji="1" lang="ja-JP" altLang="en-US" sz="1400" b="1" dirty="0">
                <a:latin typeface="游ゴシック" panose="020B0400000000000000" pitchFamily="50" charset="-128"/>
                <a:ea typeface="游ゴシック" panose="020B0400000000000000" pitchFamily="50" charset="-128"/>
              </a:rPr>
              <a:t>プラットフォーム使用言語</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使用ライブラリ</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制作人数</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制作期間</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ジャンル</a:t>
            </a:r>
          </a:p>
        </p:txBody>
      </p:sp>
      <p:sp>
        <p:nvSpPr>
          <p:cNvPr id="9" name="テキスト ボックス 8">
            <a:extLst>
              <a:ext uri="{FF2B5EF4-FFF2-40B4-BE49-F238E27FC236}">
                <a16:creationId xmlns:a16="http://schemas.microsoft.com/office/drawing/2014/main" id="{2DE42B09-5027-4D53-ADE1-5B182E956F1D}"/>
              </a:ext>
            </a:extLst>
          </p:cNvPr>
          <p:cNvSpPr txBox="1"/>
          <p:nvPr/>
        </p:nvSpPr>
        <p:spPr>
          <a:xfrm>
            <a:off x="7630448" y="4299506"/>
            <a:ext cx="2453958" cy="1384995"/>
          </a:xfrm>
          <a:prstGeom prst="rect">
            <a:avLst/>
          </a:prstGeom>
          <a:noFill/>
        </p:spPr>
        <p:txBody>
          <a:bodyPr wrap="square" rtlCol="0">
            <a:spAutoFit/>
          </a:bodyPr>
          <a:lstStyle/>
          <a:p>
            <a:r>
              <a:rPr kumimoji="1" lang="en-US" altLang="ja-JP" sz="1400" b="1" dirty="0">
                <a:latin typeface="游ゴシック" panose="020B0400000000000000" pitchFamily="50" charset="-128"/>
                <a:ea typeface="游ゴシック" panose="020B0400000000000000" pitchFamily="50" charset="-128"/>
              </a:rPr>
              <a:t>PC</a:t>
            </a:r>
          </a:p>
          <a:p>
            <a:r>
              <a:rPr kumimoji="1" lang="ja-JP" altLang="en-US" sz="1400" b="1" spc="-300" dirty="0">
                <a:latin typeface="游ゴシック" panose="020B0400000000000000" pitchFamily="50" charset="-128"/>
                <a:ea typeface="游ゴシック" panose="020B0400000000000000" pitchFamily="50" charset="-128"/>
              </a:rPr>
              <a:t>Ｃ＋＋</a:t>
            </a:r>
            <a:endParaRPr kumimoji="1" lang="en-US" altLang="ja-JP" sz="1400" b="1" spc="-300" dirty="0">
              <a:latin typeface="游ゴシック" panose="020B0400000000000000" pitchFamily="50" charset="-128"/>
              <a:ea typeface="游ゴシック" panose="020B0400000000000000" pitchFamily="50" charset="-128"/>
            </a:endParaRPr>
          </a:p>
          <a:p>
            <a:r>
              <a:rPr kumimoji="1" lang="ja-JP" altLang="en-US" sz="1400" b="1" dirty="0">
                <a:latin typeface="游ゴシック" panose="020B0400000000000000" pitchFamily="50" charset="-128"/>
                <a:ea typeface="游ゴシック" panose="020B0400000000000000" pitchFamily="50" charset="-128"/>
              </a:rPr>
              <a:t>ＤＸライブラリ</a:t>
            </a:r>
            <a:endParaRPr kumimoji="1" lang="en-US" altLang="ja-JP" sz="1400" b="1" dirty="0">
              <a:latin typeface="游ゴシック" panose="020B0400000000000000" pitchFamily="50" charset="-128"/>
              <a:ea typeface="游ゴシック" panose="020B0400000000000000" pitchFamily="50" charset="-128"/>
            </a:endParaRPr>
          </a:p>
          <a:p>
            <a:r>
              <a:rPr kumimoji="1" lang="ja-JP" altLang="en-US" sz="1400" b="1" dirty="0">
                <a:latin typeface="游ゴシック" panose="020B0400000000000000" pitchFamily="50" charset="-128"/>
                <a:ea typeface="游ゴシック" panose="020B0400000000000000" pitchFamily="50" charset="-128"/>
              </a:rPr>
              <a:t>プログラマー１人</a:t>
            </a:r>
            <a:endParaRPr kumimoji="1" lang="en-US" altLang="ja-JP" sz="1400" b="1" dirty="0">
              <a:latin typeface="游ゴシック" panose="020B0400000000000000" pitchFamily="50" charset="-128"/>
              <a:ea typeface="游ゴシック" panose="020B0400000000000000" pitchFamily="50" charset="-128"/>
            </a:endParaRPr>
          </a:p>
          <a:p>
            <a:r>
              <a:rPr kumimoji="1" lang="en-US" altLang="ja-JP" sz="1400" b="1" dirty="0">
                <a:latin typeface="游ゴシック" panose="020B0400000000000000" pitchFamily="50" charset="-128"/>
                <a:ea typeface="游ゴシック" panose="020B0400000000000000" pitchFamily="50" charset="-128"/>
              </a:rPr>
              <a:t>202</a:t>
            </a:r>
            <a:r>
              <a:rPr lang="en-US" altLang="ja-JP" sz="1400" b="1" dirty="0">
                <a:latin typeface="游ゴシック" panose="020B0400000000000000" pitchFamily="50" charset="-128"/>
                <a:ea typeface="游ゴシック" panose="020B0400000000000000" pitchFamily="50" charset="-128"/>
              </a:rPr>
              <a:t>1</a:t>
            </a:r>
            <a:r>
              <a:rPr lang="ja-JP" altLang="en-US" sz="1400" b="1" dirty="0">
                <a:latin typeface="游ゴシック" panose="020B0400000000000000" pitchFamily="50" charset="-128"/>
                <a:ea typeface="游ゴシック" panose="020B0400000000000000" pitchFamily="50" charset="-128"/>
              </a:rPr>
              <a:t>年</a:t>
            </a:r>
            <a:r>
              <a:rPr kumimoji="1" lang="en-US" altLang="ja-JP" sz="1400" b="1" dirty="0">
                <a:latin typeface="游ゴシック" panose="020B0400000000000000" pitchFamily="50" charset="-128"/>
                <a:ea typeface="游ゴシック" panose="020B0400000000000000" pitchFamily="50" charset="-128"/>
              </a:rPr>
              <a:t>10</a:t>
            </a:r>
            <a:r>
              <a:rPr kumimoji="1" lang="ja-JP" altLang="en-US" sz="1400" b="1" dirty="0">
                <a:latin typeface="游ゴシック" panose="020B0400000000000000" pitchFamily="50" charset="-128"/>
                <a:ea typeface="游ゴシック" panose="020B0400000000000000" pitchFamily="50" charset="-128"/>
              </a:rPr>
              <a:t>月～</a:t>
            </a:r>
            <a:r>
              <a:rPr kumimoji="1" lang="en-US" altLang="ja-JP" sz="1400" b="1" dirty="0">
                <a:latin typeface="游ゴシック" panose="020B0400000000000000" pitchFamily="50" charset="-128"/>
                <a:ea typeface="游ゴシック" panose="020B0400000000000000" pitchFamily="50" charset="-128"/>
              </a:rPr>
              <a:t>2022</a:t>
            </a:r>
            <a:r>
              <a:rPr kumimoji="1" lang="ja-JP" altLang="en-US" sz="1400" b="1" dirty="0">
                <a:latin typeface="游ゴシック" panose="020B0400000000000000" pitchFamily="50" charset="-128"/>
                <a:ea typeface="游ゴシック" panose="020B0400000000000000" pitchFamily="50" charset="-128"/>
              </a:rPr>
              <a:t>年</a:t>
            </a:r>
            <a:r>
              <a:rPr kumimoji="1" lang="en-US" altLang="ja-JP" sz="1400" b="1" dirty="0">
                <a:latin typeface="游ゴシック" panose="020B0400000000000000" pitchFamily="50" charset="-128"/>
                <a:ea typeface="游ゴシック" panose="020B0400000000000000" pitchFamily="50" charset="-128"/>
              </a:rPr>
              <a:t>02</a:t>
            </a:r>
            <a:r>
              <a:rPr kumimoji="1" lang="ja-JP" altLang="en-US" sz="1400" b="1" dirty="0">
                <a:latin typeface="游ゴシック" panose="020B0400000000000000" pitchFamily="50" charset="-128"/>
                <a:ea typeface="游ゴシック" panose="020B0400000000000000" pitchFamily="50" charset="-128"/>
              </a:rPr>
              <a:t>月</a:t>
            </a:r>
            <a:endParaRPr kumimoji="1" lang="en-US" altLang="ja-JP" sz="1400" b="1" dirty="0">
              <a:highlight>
                <a:srgbClr val="E83825"/>
              </a:highlight>
              <a:latin typeface="游ゴシック" panose="020B0400000000000000" pitchFamily="50" charset="-128"/>
              <a:ea typeface="游ゴシック" panose="020B0400000000000000" pitchFamily="50" charset="-128"/>
            </a:endParaRPr>
          </a:p>
          <a:p>
            <a:r>
              <a:rPr kumimoji="1" lang="ja-JP" altLang="en-US" sz="1400" b="1" dirty="0">
                <a:latin typeface="游ゴシック" panose="020B0400000000000000" pitchFamily="50" charset="-128"/>
                <a:ea typeface="游ゴシック" panose="020B0400000000000000" pitchFamily="50" charset="-128"/>
              </a:rPr>
              <a:t>３</a:t>
            </a:r>
            <a:r>
              <a:rPr kumimoji="1" lang="en-US" altLang="ja-JP" sz="1400" b="1" dirty="0">
                <a:latin typeface="游ゴシック" panose="020B0400000000000000" pitchFamily="50" charset="-128"/>
                <a:ea typeface="游ゴシック" panose="020B0400000000000000" pitchFamily="50" charset="-128"/>
              </a:rPr>
              <a:t>D</a:t>
            </a:r>
            <a:r>
              <a:rPr kumimoji="1" lang="ja-JP" altLang="en-US" sz="1400" b="1" dirty="0">
                <a:latin typeface="游ゴシック" panose="020B0400000000000000" pitchFamily="50" charset="-128"/>
                <a:ea typeface="游ゴシック" panose="020B0400000000000000" pitchFamily="50" charset="-128"/>
              </a:rPr>
              <a:t>アクション</a:t>
            </a:r>
            <a:endParaRPr kumimoji="1" lang="en-US" altLang="ja-JP" sz="1400" b="1" dirty="0">
              <a:latin typeface="游ゴシック" panose="020B0400000000000000" pitchFamily="50" charset="-128"/>
              <a:ea typeface="游ゴシック" panose="020B0400000000000000" pitchFamily="50" charset="-128"/>
            </a:endParaRPr>
          </a:p>
        </p:txBody>
      </p:sp>
      <p:sp>
        <p:nvSpPr>
          <p:cNvPr id="10" name="テキスト ボックス 9">
            <a:extLst>
              <a:ext uri="{FF2B5EF4-FFF2-40B4-BE49-F238E27FC236}">
                <a16:creationId xmlns:a16="http://schemas.microsoft.com/office/drawing/2014/main" id="{348AAC85-4A81-4CDA-8374-4065F8C03713}"/>
              </a:ext>
            </a:extLst>
          </p:cNvPr>
          <p:cNvSpPr txBox="1"/>
          <p:nvPr/>
        </p:nvSpPr>
        <p:spPr>
          <a:xfrm>
            <a:off x="2196381" y="5251444"/>
            <a:ext cx="1107996" cy="276999"/>
          </a:xfrm>
          <a:prstGeom prst="rect">
            <a:avLst/>
          </a:prstGeom>
          <a:noFill/>
        </p:spPr>
        <p:txBody>
          <a:bodyPr wrap="none" rtlCol="0">
            <a:spAutoFit/>
          </a:bodyPr>
          <a:lstStyle/>
          <a:p>
            <a:r>
              <a:rPr kumimoji="1" lang="en-US" altLang="ja-JP" sz="1200" dirty="0">
                <a:solidFill>
                  <a:srgbClr val="FF0000"/>
                </a:solidFill>
                <a:latin typeface="游ゴシック" panose="020B0400000000000000" pitchFamily="50" charset="-128"/>
                <a:ea typeface="游ゴシック" panose="020B0400000000000000" pitchFamily="50" charset="-128"/>
              </a:rPr>
              <a:t>※</a:t>
            </a:r>
            <a:r>
              <a:rPr kumimoji="1" lang="ja-JP" altLang="en-US" sz="1200" dirty="0">
                <a:solidFill>
                  <a:srgbClr val="FF0000"/>
                </a:solidFill>
                <a:latin typeface="游ゴシック" panose="020B0400000000000000" pitchFamily="50" charset="-128"/>
                <a:ea typeface="游ゴシック" panose="020B0400000000000000" pitchFamily="50" charset="-128"/>
              </a:rPr>
              <a:t>音が出ます</a:t>
            </a:r>
          </a:p>
        </p:txBody>
      </p:sp>
      <p:sp>
        <p:nvSpPr>
          <p:cNvPr id="11" name="テキスト ボックス 10">
            <a:extLst>
              <a:ext uri="{FF2B5EF4-FFF2-40B4-BE49-F238E27FC236}">
                <a16:creationId xmlns:a16="http://schemas.microsoft.com/office/drawing/2014/main" id="{31B48F5B-FDF0-4FDF-A605-B269A71493C3}"/>
              </a:ext>
            </a:extLst>
          </p:cNvPr>
          <p:cNvSpPr txBox="1"/>
          <p:nvPr/>
        </p:nvSpPr>
        <p:spPr>
          <a:xfrm>
            <a:off x="2196381" y="5491910"/>
            <a:ext cx="2324675" cy="276999"/>
          </a:xfrm>
          <a:prstGeom prst="rect">
            <a:avLst/>
          </a:prstGeom>
          <a:noFill/>
        </p:spPr>
        <p:txBody>
          <a:bodyPr wrap="none" rtlCol="0">
            <a:spAutoFit/>
          </a:bodyPr>
          <a:lstStyle/>
          <a:p>
            <a:r>
              <a:rPr kumimoji="1" lang="en-US" altLang="ja-JP" sz="1200" dirty="0">
                <a:latin typeface="游ゴシック" panose="020B0400000000000000" pitchFamily="50" charset="-128"/>
                <a:ea typeface="游ゴシック" panose="020B0400000000000000" pitchFamily="50" charset="-128"/>
                <a:hlinkClick r:id="rId3"/>
              </a:rPr>
              <a:t>https://youtu.be/IoLfLMBsJAI</a:t>
            </a:r>
            <a:endParaRPr kumimoji="1" lang="ja-JP" altLang="en-US" sz="1200" dirty="0">
              <a:latin typeface="游ゴシック" panose="020B0400000000000000" pitchFamily="50" charset="-128"/>
              <a:ea typeface="游ゴシック" panose="020B0400000000000000" pitchFamily="50" charset="-128"/>
            </a:endParaRPr>
          </a:p>
        </p:txBody>
      </p:sp>
      <p:sp>
        <p:nvSpPr>
          <p:cNvPr id="12" name="正方形/長方形 11">
            <a:extLst>
              <a:ext uri="{FF2B5EF4-FFF2-40B4-BE49-F238E27FC236}">
                <a16:creationId xmlns:a16="http://schemas.microsoft.com/office/drawing/2014/main" id="{87590065-C2E3-4EFD-A2E7-C7A8ADD394A8}"/>
              </a:ext>
            </a:extLst>
          </p:cNvPr>
          <p:cNvSpPr/>
          <p:nvPr/>
        </p:nvSpPr>
        <p:spPr>
          <a:xfrm>
            <a:off x="4642232" y="4960598"/>
            <a:ext cx="867833" cy="8083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QR</a:t>
            </a:r>
            <a:endParaRPr kumimoji="1" lang="ja-JP" altLang="en-US" dirty="0"/>
          </a:p>
        </p:txBody>
      </p:sp>
      <p:pic>
        <p:nvPicPr>
          <p:cNvPr id="14" name="図 13">
            <a:extLst>
              <a:ext uri="{FF2B5EF4-FFF2-40B4-BE49-F238E27FC236}">
                <a16:creationId xmlns:a16="http://schemas.microsoft.com/office/drawing/2014/main" id="{1B6843F1-8706-4A5C-99D6-007753132A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152" y="-4632"/>
            <a:ext cx="4256356" cy="912076"/>
          </a:xfrm>
          <a:prstGeom prst="rect">
            <a:avLst/>
          </a:prstGeom>
        </p:spPr>
      </p:pic>
      <p:pic>
        <p:nvPicPr>
          <p:cNvPr id="16" name="図 15">
            <a:extLst>
              <a:ext uri="{FF2B5EF4-FFF2-40B4-BE49-F238E27FC236}">
                <a16:creationId xmlns:a16="http://schemas.microsoft.com/office/drawing/2014/main" id="{9D4519AC-29A9-4C61-9933-8123BA0794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6586" y="5982288"/>
            <a:ext cx="879414" cy="768963"/>
          </a:xfrm>
          <a:prstGeom prst="rect">
            <a:avLst/>
          </a:prstGeom>
        </p:spPr>
      </p:pic>
      <p:sp>
        <p:nvSpPr>
          <p:cNvPr id="20" name="テキスト ボックス 19">
            <a:extLst>
              <a:ext uri="{FF2B5EF4-FFF2-40B4-BE49-F238E27FC236}">
                <a16:creationId xmlns:a16="http://schemas.microsoft.com/office/drawing/2014/main" id="{3EA62FCD-2676-4123-B9B4-70E0C461010C}"/>
              </a:ext>
            </a:extLst>
          </p:cNvPr>
          <p:cNvSpPr txBox="1"/>
          <p:nvPr/>
        </p:nvSpPr>
        <p:spPr>
          <a:xfrm>
            <a:off x="196152" y="1211216"/>
            <a:ext cx="5642057" cy="2677656"/>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　学内ゲームコンテスト及び就職活動のために、初めて</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ゲームエンジンを使用せず制作した作品です</a:t>
            </a:r>
            <a:r>
              <a:rPr lang="ja-JP" altLang="en-US" sz="1600" dirty="0">
                <a:latin typeface="メイリオ" panose="020B0604030504040204" pitchFamily="50" charset="-128"/>
                <a:ea typeface="メイリオ" panose="020B0604030504040204" pitchFamily="50" charset="-128"/>
              </a:rPr>
              <a:t>。</a:t>
            </a:r>
            <a:endParaRPr lang="en-US" altLang="ja-JP" sz="1600" dirty="0">
              <a:latin typeface="メイリオ" panose="020B0604030504040204" pitchFamily="50" charset="-128"/>
              <a:ea typeface="メイリオ" panose="020B0604030504040204" pitchFamily="50" charset="-128"/>
            </a:endParaRPr>
          </a:p>
          <a:p>
            <a:pPr>
              <a:lnSpc>
                <a:spcPct val="50000"/>
              </a:lnSpc>
            </a:pP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　町中を逃げ回るリスを網を使い捕獲する１人プレイ用の</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ゲームです。</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α</a:t>
            </a:r>
            <a:r>
              <a:rPr kumimoji="1" lang="ja-JP" altLang="en-US" sz="1600" dirty="0">
                <a:latin typeface="メイリオ" panose="020B0604030504040204" pitchFamily="50" charset="-128"/>
                <a:ea typeface="メイリオ" panose="020B0604030504040204" pitchFamily="50" charset="-128"/>
              </a:rPr>
              <a:t>版、</a:t>
            </a:r>
            <a:r>
              <a:rPr kumimoji="1" lang="en-US" altLang="ja-JP" sz="1600" dirty="0">
                <a:latin typeface="メイリオ" panose="020B0604030504040204" pitchFamily="50" charset="-128"/>
                <a:ea typeface="メイリオ" panose="020B0604030504040204" pitchFamily="50" charset="-128"/>
              </a:rPr>
              <a:t>β</a:t>
            </a:r>
            <a:r>
              <a:rPr kumimoji="1" lang="ja-JP" altLang="en-US" sz="1600" dirty="0">
                <a:latin typeface="メイリオ" panose="020B0604030504040204" pitchFamily="50" charset="-128"/>
                <a:ea typeface="メイリオ" panose="020B0604030504040204" pitchFamily="50" charset="-128"/>
              </a:rPr>
              <a:t>版と段階を踏み各バージョンでレビューをもらう</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ことにより自分では気づけない細かな部分を修正しながら</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制作しました。</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　ステージ制作やリスの配置には</a:t>
            </a:r>
            <a:r>
              <a:rPr kumimoji="1" lang="en-US" altLang="ja-JP" sz="1600" dirty="0">
                <a:latin typeface="メイリオ" panose="020B0604030504040204" pitchFamily="50" charset="-128"/>
                <a:ea typeface="メイリオ" panose="020B0604030504040204" pitchFamily="50" charset="-128"/>
              </a:rPr>
              <a:t>Unity</a:t>
            </a:r>
            <a:r>
              <a:rPr kumimoji="1" lang="ja-JP" altLang="en-US" sz="1600" dirty="0">
                <a:latin typeface="メイリオ" panose="020B0604030504040204" pitchFamily="50" charset="-128"/>
                <a:ea typeface="メイリオ" panose="020B0604030504040204" pitchFamily="50" charset="-128"/>
              </a:rPr>
              <a:t>を使用し</a:t>
            </a:r>
            <a:r>
              <a:rPr kumimoji="1" lang="en-US" altLang="ja-JP" sz="1600" dirty="0">
                <a:latin typeface="メイリオ" panose="020B0604030504040204" pitchFamily="50" charset="-128"/>
                <a:ea typeface="メイリオ" panose="020B0604030504040204" pitchFamily="50" charset="-128"/>
              </a:rPr>
              <a:t>XML</a:t>
            </a:r>
            <a:r>
              <a:rPr kumimoji="1" lang="ja-JP" altLang="en-US" sz="1600" dirty="0">
                <a:latin typeface="メイリオ" panose="020B0604030504040204" pitchFamily="50" charset="-128"/>
                <a:ea typeface="メイリオ" panose="020B0604030504040204" pitchFamily="50" charset="-128"/>
              </a:rPr>
              <a:t>で書き</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出し、読み込むことで簡単にステージの量産ができるよう</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にしてあります。</a:t>
            </a:r>
            <a:endParaRPr kumimoji="1" lang="en-US" altLang="ja-JP" sz="1600" dirty="0">
              <a:latin typeface="メイリオ" panose="020B0604030504040204" pitchFamily="50" charset="-128"/>
              <a:ea typeface="メイリオ" panose="020B0604030504040204" pitchFamily="50" charset="-128"/>
            </a:endParaRPr>
          </a:p>
        </p:txBody>
      </p:sp>
      <p:cxnSp>
        <p:nvCxnSpPr>
          <p:cNvPr id="17" name="直線コネクタ 16">
            <a:extLst>
              <a:ext uri="{FF2B5EF4-FFF2-40B4-BE49-F238E27FC236}">
                <a16:creationId xmlns:a16="http://schemas.microsoft.com/office/drawing/2014/main" id="{DB8E91A0-C7F1-4646-904A-36D523145F74}"/>
              </a:ext>
            </a:extLst>
          </p:cNvPr>
          <p:cNvCxnSpPr>
            <a:cxnSpLocks/>
          </p:cNvCxnSpPr>
          <p:nvPr/>
        </p:nvCxnSpPr>
        <p:spPr>
          <a:xfrm>
            <a:off x="9686248" y="2193107"/>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図 2">
            <a:extLst>
              <a:ext uri="{FF2B5EF4-FFF2-40B4-BE49-F238E27FC236}">
                <a16:creationId xmlns:a16="http://schemas.microsoft.com/office/drawing/2014/main" id="{88A1D7FA-8272-4F58-B5A8-13084B5DD9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8350" y="4868434"/>
            <a:ext cx="979182" cy="979182"/>
          </a:xfrm>
          <a:prstGeom prst="rect">
            <a:avLst/>
          </a:prstGeom>
        </p:spPr>
      </p:pic>
      <p:pic>
        <p:nvPicPr>
          <p:cNvPr id="6" name="図 5">
            <a:extLst>
              <a:ext uri="{FF2B5EF4-FFF2-40B4-BE49-F238E27FC236}">
                <a16:creationId xmlns:a16="http://schemas.microsoft.com/office/drawing/2014/main" id="{9A233CEF-739B-46D0-A2C3-8A214FFAE9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8525" y="1212256"/>
            <a:ext cx="3969099" cy="2232619"/>
          </a:xfrm>
          <a:prstGeom prst="rect">
            <a:avLst/>
          </a:prstGeom>
          <a:ln w="19050">
            <a:solidFill>
              <a:srgbClr val="4E4251"/>
            </a:solidFill>
          </a:ln>
        </p:spPr>
      </p:pic>
      <p:sp>
        <p:nvSpPr>
          <p:cNvPr id="19" name="テキスト ボックス 18">
            <a:extLst>
              <a:ext uri="{FF2B5EF4-FFF2-40B4-BE49-F238E27FC236}">
                <a16:creationId xmlns:a16="http://schemas.microsoft.com/office/drawing/2014/main" id="{E6B3F8B3-BA93-439F-8D8F-1E346E0A234D}"/>
              </a:ext>
            </a:extLst>
          </p:cNvPr>
          <p:cNvSpPr txBox="1"/>
          <p:nvPr/>
        </p:nvSpPr>
        <p:spPr>
          <a:xfrm>
            <a:off x="4560430" y="4690582"/>
            <a:ext cx="1015021" cy="276999"/>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紹介動画</a:t>
            </a:r>
            <a:r>
              <a:rPr kumimoji="1" lang="en-US" altLang="ja-JP" sz="1200" dirty="0">
                <a:latin typeface="游ゴシック" panose="020B0400000000000000" pitchFamily="50" charset="-128"/>
                <a:ea typeface="游ゴシック" panose="020B0400000000000000" pitchFamily="50" charset="-128"/>
              </a:rPr>
              <a:t>QR</a:t>
            </a:r>
          </a:p>
        </p:txBody>
      </p:sp>
    </p:spTree>
    <p:extLst>
      <p:ext uri="{BB962C8B-B14F-4D97-AF65-F5344CB8AC3E}">
        <p14:creationId xmlns:p14="http://schemas.microsoft.com/office/powerpoint/2010/main" val="2955845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13088A5-B40C-4B37-A864-942F7CF5C7AB}"/>
              </a:ext>
            </a:extLst>
          </p:cNvPr>
          <p:cNvSpPr/>
          <p:nvPr/>
        </p:nvSpPr>
        <p:spPr>
          <a:xfrm>
            <a:off x="689296" y="369116"/>
            <a:ext cx="8525312" cy="6132352"/>
          </a:xfrm>
          <a:prstGeom prst="rect">
            <a:avLst/>
          </a:prstGeom>
          <a:solidFill>
            <a:srgbClr val="AACBC1"/>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21" name="正方形/長方形 20">
            <a:extLst>
              <a:ext uri="{FF2B5EF4-FFF2-40B4-BE49-F238E27FC236}">
                <a16:creationId xmlns:a16="http://schemas.microsoft.com/office/drawing/2014/main" id="{09C49E89-99C6-4493-B638-A06EF276BAE8}"/>
              </a:ext>
            </a:extLst>
          </p:cNvPr>
          <p:cNvSpPr/>
          <p:nvPr/>
        </p:nvSpPr>
        <p:spPr>
          <a:xfrm>
            <a:off x="1075946" y="3808604"/>
            <a:ext cx="3484148" cy="249932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正方形/長方形 39">
            <a:extLst>
              <a:ext uri="{FF2B5EF4-FFF2-40B4-BE49-F238E27FC236}">
                <a16:creationId xmlns:a16="http://schemas.microsoft.com/office/drawing/2014/main" id="{59527DCE-B6E7-4855-A51C-CA653A4135DA}"/>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41" name="正方形/長方形 40">
            <a:extLst>
              <a:ext uri="{FF2B5EF4-FFF2-40B4-BE49-F238E27FC236}">
                <a16:creationId xmlns:a16="http://schemas.microsoft.com/office/drawing/2014/main" id="{C1F5C63F-4C73-4179-8EB0-DC2E5E97B1FE}"/>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43" name="正方形/長方形 42">
            <a:extLst>
              <a:ext uri="{FF2B5EF4-FFF2-40B4-BE49-F238E27FC236}">
                <a16:creationId xmlns:a16="http://schemas.microsoft.com/office/drawing/2014/main" id="{1AF7DCD7-BE7A-44DD-BC4C-21F0F2931E61}"/>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コネクタ 7">
            <a:extLst>
              <a:ext uri="{FF2B5EF4-FFF2-40B4-BE49-F238E27FC236}">
                <a16:creationId xmlns:a16="http://schemas.microsoft.com/office/drawing/2014/main" id="{01CD0A15-89D1-4D10-9DC4-92E8AD72E5F0}"/>
              </a:ext>
            </a:extLst>
          </p:cNvPr>
          <p:cNvCxnSpPr>
            <a:cxnSpLocks/>
            <a:stCxn id="6" idx="1"/>
            <a:endCxn id="6" idx="3"/>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A4668511-8950-4CDD-BC2F-961A38591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688" y="3985204"/>
            <a:ext cx="3450975" cy="2152655"/>
          </a:xfrm>
          <a:prstGeom prst="rect">
            <a:avLst/>
          </a:prstGeom>
          <a:ln w="12700">
            <a:solidFill>
              <a:srgbClr val="4E4251"/>
            </a:solidFill>
          </a:ln>
        </p:spPr>
      </p:pic>
      <p:sp>
        <p:nvSpPr>
          <p:cNvPr id="17" name="テキスト ボックス 16">
            <a:extLst>
              <a:ext uri="{FF2B5EF4-FFF2-40B4-BE49-F238E27FC236}">
                <a16:creationId xmlns:a16="http://schemas.microsoft.com/office/drawing/2014/main" id="{9D2CE2BF-598C-4F61-B09C-54EE0C591FBE}"/>
              </a:ext>
            </a:extLst>
          </p:cNvPr>
          <p:cNvSpPr txBox="1"/>
          <p:nvPr/>
        </p:nvSpPr>
        <p:spPr>
          <a:xfrm>
            <a:off x="1077934" y="2050677"/>
            <a:ext cx="4254378" cy="1323439"/>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始めてエンジンを使わずに作成した作品です。モデルの表示、アニメーションの確認ができます。この作品を制作することによって基本的な３</a:t>
            </a:r>
            <a:r>
              <a:rPr kumimoji="1" lang="en-US" altLang="ja-JP" sz="1600" dirty="0">
                <a:latin typeface="メイリオ" panose="020B0604030504040204" pitchFamily="50" charset="-128"/>
                <a:ea typeface="メイリオ" panose="020B0604030504040204" pitchFamily="50" charset="-128"/>
              </a:rPr>
              <a:t>D</a:t>
            </a:r>
            <a:r>
              <a:rPr kumimoji="1" lang="ja-JP" altLang="en-US" sz="1600" dirty="0">
                <a:latin typeface="メイリオ" panose="020B0604030504040204" pitchFamily="50" charset="-128"/>
                <a:ea typeface="メイリオ" panose="020B0604030504040204" pitchFamily="50" charset="-128"/>
              </a:rPr>
              <a:t>ゲームの作成のため基本的なの知識を得ることができました。</a:t>
            </a:r>
          </a:p>
        </p:txBody>
      </p:sp>
      <p:pic>
        <p:nvPicPr>
          <p:cNvPr id="20" name="図 19">
            <a:extLst>
              <a:ext uri="{FF2B5EF4-FFF2-40B4-BE49-F238E27FC236}">
                <a16:creationId xmlns:a16="http://schemas.microsoft.com/office/drawing/2014/main" id="{172B3F49-7C8E-423A-8715-09FD0F91C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841" y="939033"/>
            <a:ext cx="3460927" cy="2157169"/>
          </a:xfrm>
          <a:prstGeom prst="rect">
            <a:avLst/>
          </a:prstGeom>
          <a:ln w="12700">
            <a:solidFill>
              <a:srgbClr val="4E4251"/>
            </a:solidFill>
          </a:ln>
        </p:spPr>
      </p:pic>
      <p:sp>
        <p:nvSpPr>
          <p:cNvPr id="34" name="四角形: 角を丸くする 33">
            <a:extLst>
              <a:ext uri="{FF2B5EF4-FFF2-40B4-BE49-F238E27FC236}">
                <a16:creationId xmlns:a16="http://schemas.microsoft.com/office/drawing/2014/main" id="{5DB10814-8F4F-48B5-861C-6AC8F1763C65}"/>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35" name="テキスト ボックス 34">
            <a:extLst>
              <a:ext uri="{FF2B5EF4-FFF2-40B4-BE49-F238E27FC236}">
                <a16:creationId xmlns:a16="http://schemas.microsoft.com/office/drawing/2014/main" id="{EDABC305-97E9-47A1-A7D4-D16B6E88618F}"/>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３年次</a:t>
            </a:r>
          </a:p>
        </p:txBody>
      </p:sp>
      <p:cxnSp>
        <p:nvCxnSpPr>
          <p:cNvPr id="45" name="直線コネクタ 44">
            <a:extLst>
              <a:ext uri="{FF2B5EF4-FFF2-40B4-BE49-F238E27FC236}">
                <a16:creationId xmlns:a16="http://schemas.microsoft.com/office/drawing/2014/main" id="{626BED15-53E7-4A39-8EBA-BCAD8DB6087B}"/>
              </a:ext>
            </a:extLst>
          </p:cNvPr>
          <p:cNvCxnSpPr>
            <a:cxnSpLocks/>
            <a:stCxn id="40" idx="1"/>
            <a:endCxn id="40" idx="3"/>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9B53A081-BCCC-4CD4-AB9B-B8ED789923D1}"/>
              </a:ext>
            </a:extLst>
          </p:cNvPr>
          <p:cNvCxnSpPr>
            <a:cxnSpLocks/>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E681894F-7289-4CB0-A740-09FAE73E23B0}"/>
              </a:ext>
            </a:extLst>
          </p:cNvPr>
          <p:cNvSpPr txBox="1"/>
          <p:nvPr/>
        </p:nvSpPr>
        <p:spPr>
          <a:xfrm>
            <a:off x="4580511" y="5058264"/>
            <a:ext cx="4262941" cy="1323439"/>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３Ｄ空間上の回転を理解することを目的として作成しました</a:t>
            </a:r>
            <a:r>
              <a:rPr kumimoji="1" lang="en-US" altLang="ja-JP" sz="1600" dirty="0">
                <a:latin typeface="游ゴシック" panose="020B0400000000000000" pitchFamily="50" charset="-128"/>
              </a:rPr>
              <a:t>Quaternion</a:t>
            </a:r>
            <a:r>
              <a:rPr kumimoji="1" lang="ja-JP" altLang="en-US" sz="1600" dirty="0">
                <a:latin typeface="メイリオ" panose="020B0604030504040204" pitchFamily="50" charset="-128"/>
                <a:ea typeface="メイリオ" panose="020B0604030504040204" pitchFamily="50" charset="-128"/>
              </a:rPr>
              <a:t>を使用しジンバルロックが発生しないように製作しました。又ボスにつけたタレットの位置制御のために親回転、子回転を意識し実装しました。</a:t>
            </a:r>
          </a:p>
        </p:txBody>
      </p:sp>
      <p:sp>
        <p:nvSpPr>
          <p:cNvPr id="48" name="テキスト ボックス 47">
            <a:extLst>
              <a:ext uri="{FF2B5EF4-FFF2-40B4-BE49-F238E27FC236}">
                <a16:creationId xmlns:a16="http://schemas.microsoft.com/office/drawing/2014/main" id="{20DA4DA7-65BC-4BFA-BFF8-3B7FE7164D69}"/>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49" name="テキスト ボックス 48">
            <a:extLst>
              <a:ext uri="{FF2B5EF4-FFF2-40B4-BE49-F238E27FC236}">
                <a16:creationId xmlns:a16="http://schemas.microsoft.com/office/drawing/2014/main" id="{49085EA5-B7DC-4218-9F7B-4D7D82A50D3B}"/>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３年後期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rPr>
              <a:t>Ｃ＋＋</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50" name="テキスト ボックス 49">
            <a:extLst>
              <a:ext uri="{FF2B5EF4-FFF2-40B4-BE49-F238E27FC236}">
                <a16:creationId xmlns:a16="http://schemas.microsoft.com/office/drawing/2014/main" id="{9EFDC9E9-20D6-4564-B8BF-2A1042CAF84E}"/>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51" name="テキスト ボックス 50">
            <a:extLst>
              <a:ext uri="{FF2B5EF4-FFF2-40B4-BE49-F238E27FC236}">
                <a16:creationId xmlns:a16="http://schemas.microsoft.com/office/drawing/2014/main" id="{4EB8695D-0A47-40B3-910D-C0994576ABAC}"/>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３年後期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rPr>
              <a:t>Ｃ＋＋</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Tree>
    <p:extLst>
      <p:ext uri="{BB962C8B-B14F-4D97-AF65-F5344CB8AC3E}">
        <p14:creationId xmlns:p14="http://schemas.microsoft.com/office/powerpoint/2010/main" val="3810672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DA5EE685-A2D7-4528-8D56-49C35A693240}"/>
              </a:ext>
            </a:extLst>
          </p:cNvPr>
          <p:cNvSpPr/>
          <p:nvPr/>
        </p:nvSpPr>
        <p:spPr>
          <a:xfrm>
            <a:off x="690344" y="362824"/>
            <a:ext cx="8525312" cy="6132352"/>
          </a:xfrm>
          <a:prstGeom prst="rect">
            <a:avLst/>
          </a:prstGeom>
          <a:solidFill>
            <a:srgbClr val="AACBC1"/>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55" name="正方形/長方形 54">
            <a:extLst>
              <a:ext uri="{FF2B5EF4-FFF2-40B4-BE49-F238E27FC236}">
                <a16:creationId xmlns:a16="http://schemas.microsoft.com/office/drawing/2014/main" id="{39E155B2-EC61-49F7-80ED-EECB03ABF297}"/>
              </a:ext>
            </a:extLst>
          </p:cNvPr>
          <p:cNvSpPr/>
          <p:nvPr/>
        </p:nvSpPr>
        <p:spPr>
          <a:xfrm>
            <a:off x="1075512" y="769323"/>
            <a:ext cx="4262656" cy="553860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7" name="正方形/長方形 56">
            <a:extLst>
              <a:ext uri="{FF2B5EF4-FFF2-40B4-BE49-F238E27FC236}">
                <a16:creationId xmlns:a16="http://schemas.microsoft.com/office/drawing/2014/main" id="{4622A2A1-D8FA-4BF9-9A9E-C632506DE926}"/>
              </a:ext>
            </a:extLst>
          </p:cNvPr>
          <p:cNvSpPr/>
          <p:nvPr/>
        </p:nvSpPr>
        <p:spPr>
          <a:xfrm>
            <a:off x="5352015" y="769323"/>
            <a:ext cx="3479458" cy="5538610"/>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31" name="直線コネクタ 30">
            <a:extLst>
              <a:ext uri="{FF2B5EF4-FFF2-40B4-BE49-F238E27FC236}">
                <a16:creationId xmlns:a16="http://schemas.microsoft.com/office/drawing/2014/main" id="{2D4B2A77-D4C4-453B-ABD7-6D94701CA276}"/>
              </a:ext>
            </a:extLst>
          </p:cNvPr>
          <p:cNvCxnSpPr>
            <a:cxnSpLocks/>
          </p:cNvCxnSpPr>
          <p:nvPr/>
        </p:nvCxnSpPr>
        <p:spPr>
          <a:xfrm>
            <a:off x="1077934" y="2018200"/>
            <a:ext cx="4262656"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41" name="四角形: 角を丸くする 40">
            <a:extLst>
              <a:ext uri="{FF2B5EF4-FFF2-40B4-BE49-F238E27FC236}">
                <a16:creationId xmlns:a16="http://schemas.microsoft.com/office/drawing/2014/main" id="{2C440A0A-4F28-4C96-A317-DFB08C09AB0B}"/>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42" name="テキスト ボックス 41">
            <a:extLst>
              <a:ext uri="{FF2B5EF4-FFF2-40B4-BE49-F238E27FC236}">
                <a16:creationId xmlns:a16="http://schemas.microsoft.com/office/drawing/2014/main" id="{F32BE894-0180-4CDF-A4AF-3F85A4242242}"/>
              </a:ext>
            </a:extLst>
          </p:cNvPr>
          <p:cNvSpPr txBox="1"/>
          <p:nvPr/>
        </p:nvSpPr>
        <p:spPr>
          <a:xfrm>
            <a:off x="4260908" y="138283"/>
            <a:ext cx="1147195" cy="461665"/>
          </a:xfrm>
          <a:prstGeom prst="rect">
            <a:avLst/>
          </a:prstGeom>
          <a:noFill/>
        </p:spPr>
        <p:txBody>
          <a:bodyPr wrap="square" rtlCol="0">
            <a:spAutoFit/>
          </a:bodyPr>
          <a:lstStyle/>
          <a:p>
            <a:pPr algn="ctr"/>
            <a:r>
              <a:rPr lang="en-US" altLang="ja-JP"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3</a:t>
            </a: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年次</a:t>
            </a:r>
          </a:p>
        </p:txBody>
      </p:sp>
      <p:sp>
        <p:nvSpPr>
          <p:cNvPr id="63" name="テキスト ボックス 62">
            <a:extLst>
              <a:ext uri="{FF2B5EF4-FFF2-40B4-BE49-F238E27FC236}">
                <a16:creationId xmlns:a16="http://schemas.microsoft.com/office/drawing/2014/main" id="{BF2AC0F6-5CB6-4E62-BAC2-2FA39AC44E43}"/>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6" name="テキスト ボックス 65">
            <a:extLst>
              <a:ext uri="{FF2B5EF4-FFF2-40B4-BE49-F238E27FC236}">
                <a16:creationId xmlns:a16="http://schemas.microsoft.com/office/drawing/2014/main" id="{5BCC86DE-BD45-4C39-919A-E8E40D4AF430}"/>
              </a:ext>
            </a:extLst>
          </p:cNvPr>
          <p:cNvSpPr txBox="1"/>
          <p:nvPr/>
        </p:nvSpPr>
        <p:spPr>
          <a:xfrm>
            <a:off x="3214540" y="968965"/>
            <a:ext cx="2126048" cy="830997"/>
          </a:xfrm>
          <a:prstGeom prst="rect">
            <a:avLst/>
          </a:prstGeom>
          <a:noFill/>
        </p:spPr>
        <p:txBody>
          <a:bodyPr wrap="square" rtlCol="0">
            <a:spAutoFit/>
          </a:bodyPr>
          <a:lstStyle/>
          <a:p>
            <a:r>
              <a:rPr lang="en-US" altLang="ja-JP" sz="1600" b="1" dirty="0">
                <a:latin typeface="游ゴシック" panose="020B0400000000000000" pitchFamily="50" charset="-128"/>
                <a:ea typeface="游ゴシック" panose="020B0400000000000000" pitchFamily="50" charset="-128"/>
              </a:rPr>
              <a:t>3</a:t>
            </a:r>
            <a:r>
              <a:rPr kumimoji="1" lang="ja-JP" altLang="en-US" sz="1600" b="1" dirty="0">
                <a:latin typeface="游ゴシック" panose="020B0400000000000000" pitchFamily="50" charset="-128"/>
                <a:ea typeface="游ゴシック" panose="020B0400000000000000" pitchFamily="50" charset="-128"/>
              </a:rPr>
              <a:t>年後期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ea typeface="游ゴシック" panose="020B0400000000000000" pitchFamily="50" charset="-128"/>
              </a:rPr>
              <a:t>Ｃ＋＋</a:t>
            </a:r>
            <a:endParaRPr kumimoji="1" lang="en-US" altLang="ja-JP" sz="1600" b="1" spc="-300"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12" name="テキスト ボックス 11">
            <a:extLst>
              <a:ext uri="{FF2B5EF4-FFF2-40B4-BE49-F238E27FC236}">
                <a16:creationId xmlns:a16="http://schemas.microsoft.com/office/drawing/2014/main" id="{AB82F380-3E3E-4D06-A748-2565589DA3B1}"/>
              </a:ext>
            </a:extLst>
          </p:cNvPr>
          <p:cNvSpPr txBox="1"/>
          <p:nvPr/>
        </p:nvSpPr>
        <p:spPr>
          <a:xfrm>
            <a:off x="5487284" y="3262335"/>
            <a:ext cx="2385589" cy="276999"/>
          </a:xfrm>
          <a:prstGeom prst="rect">
            <a:avLst/>
          </a:prstGeom>
          <a:noFill/>
        </p:spPr>
        <p:txBody>
          <a:bodyPr wrap="none" rtlCol="0">
            <a:spAutoFit/>
          </a:bodyPr>
          <a:lstStyle/>
          <a:p>
            <a:r>
              <a:rPr kumimoji="1" lang="en-US" altLang="ja-JP" sz="1200" dirty="0">
                <a:latin typeface="游ゴシック" panose="020B0400000000000000" pitchFamily="50" charset="-128"/>
                <a:ea typeface="游ゴシック" panose="020B0400000000000000" pitchFamily="50" charset="-128"/>
                <a:hlinkClick r:id="rId3"/>
              </a:rPr>
              <a:t>https://youtu.be/Osl4dSdl0AM</a:t>
            </a:r>
            <a:endParaRPr kumimoji="1" lang="ja-JP" altLang="en-US" sz="1200" dirty="0">
              <a:latin typeface="游ゴシック" panose="020B0400000000000000" pitchFamily="50" charset="-128"/>
              <a:ea typeface="游ゴシック" panose="020B0400000000000000" pitchFamily="50" charset="-128"/>
            </a:endParaRPr>
          </a:p>
        </p:txBody>
      </p:sp>
      <p:sp>
        <p:nvSpPr>
          <p:cNvPr id="22" name="テキスト ボックス 21">
            <a:extLst>
              <a:ext uri="{FF2B5EF4-FFF2-40B4-BE49-F238E27FC236}">
                <a16:creationId xmlns:a16="http://schemas.microsoft.com/office/drawing/2014/main" id="{C5AB76AE-ABDE-43AC-8685-CB34D471D982}"/>
              </a:ext>
            </a:extLst>
          </p:cNvPr>
          <p:cNvSpPr txBox="1"/>
          <p:nvPr/>
        </p:nvSpPr>
        <p:spPr>
          <a:xfrm>
            <a:off x="1051648" y="2771429"/>
            <a:ext cx="4262654" cy="2554545"/>
          </a:xfrm>
          <a:prstGeom prst="rect">
            <a:avLst/>
          </a:prstGeom>
          <a:noFill/>
        </p:spPr>
        <p:txBody>
          <a:bodyPr wrap="square" rtlCol="0">
            <a:spAutoFit/>
          </a:bodyPr>
          <a:lstStyle/>
          <a:p>
            <a:r>
              <a:rPr kumimoji="1" lang="en-US" altLang="ja-JP" sz="1600" dirty="0">
                <a:latin typeface="メイリオ" panose="020B0604030504040204" pitchFamily="50" charset="-128"/>
                <a:ea typeface="メイリオ" panose="020B0604030504040204" pitchFamily="50" charset="-128"/>
              </a:rPr>
              <a:t>DX</a:t>
            </a:r>
            <a:r>
              <a:rPr kumimoji="1" lang="ja-JP" altLang="en-US" sz="1600" dirty="0">
                <a:latin typeface="メイリオ" panose="020B0604030504040204" pitchFamily="50" charset="-128"/>
                <a:ea typeface="メイリオ" panose="020B0604030504040204" pitchFamily="50" charset="-128"/>
              </a:rPr>
              <a:t>ライブラリを使用し、</a:t>
            </a:r>
            <a:r>
              <a:rPr kumimoji="1" lang="en-US" altLang="ja-JP" sz="1600" dirty="0">
                <a:latin typeface="メイリオ" panose="020B0604030504040204" pitchFamily="50" charset="-128"/>
                <a:ea typeface="メイリオ" panose="020B0604030504040204" pitchFamily="50" charset="-128"/>
              </a:rPr>
              <a:t>3D</a:t>
            </a:r>
            <a:r>
              <a:rPr kumimoji="1" lang="ja-JP" altLang="en-US" sz="1600" dirty="0">
                <a:latin typeface="メイリオ" panose="020B0604030504040204" pitchFamily="50" charset="-128"/>
                <a:ea typeface="メイリオ" panose="020B0604030504040204" pitchFamily="50" charset="-128"/>
              </a:rPr>
              <a:t>ゲームを制作するための基礎を学びました。授業で</a:t>
            </a:r>
            <a:r>
              <a:rPr lang="ja-JP" altLang="en-US" sz="1600" dirty="0">
                <a:latin typeface="メイリオ" panose="020B0604030504040204" pitchFamily="50" charset="-128"/>
                <a:ea typeface="メイリオ" panose="020B0604030504040204" pitchFamily="50" charset="-128"/>
              </a:rPr>
              <a:t>は惑星間を移動していくようなゲームを制作しより一層</a:t>
            </a:r>
            <a:r>
              <a:rPr kumimoji="1" lang="en-US" altLang="ja-JP" sz="1600" dirty="0">
                <a:latin typeface="游ゴシック" panose="020B0400000000000000" pitchFamily="50" charset="-128"/>
              </a:rPr>
              <a:t>Quaternion</a:t>
            </a:r>
            <a:r>
              <a:rPr kumimoji="1" lang="ja-JP" altLang="en-US" sz="1600" dirty="0">
                <a:latin typeface="メイリオ" panose="020B0604030504040204" pitchFamily="50" charset="-128"/>
                <a:ea typeface="メイリオ" panose="020B0604030504040204" pitchFamily="50" charset="-128"/>
              </a:rPr>
              <a:t>への理解を深めていきました。また授業後の</a:t>
            </a:r>
            <a:r>
              <a:rPr lang="ja-JP" altLang="en-US" sz="1600" dirty="0">
                <a:latin typeface="メイリオ" panose="020B0604030504040204" pitchFamily="50" charset="-128"/>
                <a:ea typeface="メイリオ" panose="020B0604030504040204" pitchFamily="50" charset="-128"/>
              </a:rPr>
              <a:t>課題としてアニメーションを使用せずタンク</a:t>
            </a:r>
            <a:r>
              <a:rPr kumimoji="1" lang="ja-JP" altLang="en-US" sz="1600" dirty="0">
                <a:latin typeface="メイリオ" panose="020B0604030504040204" pitchFamily="50" charset="-128"/>
                <a:ea typeface="メイリオ" panose="020B0604030504040204" pitchFamily="50" charset="-128"/>
              </a:rPr>
              <a:t>を実装しています。</a:t>
            </a:r>
            <a:r>
              <a:rPr kumimoji="1" lang="en-US" altLang="ja-JP" sz="1600" dirty="0">
                <a:latin typeface="メイリオ" panose="020B0604030504040204" pitchFamily="50" charset="-128"/>
                <a:ea typeface="メイリオ" panose="020B0604030504040204" pitchFamily="50" charset="-128"/>
              </a:rPr>
              <a:t>Unity</a:t>
            </a:r>
            <a:r>
              <a:rPr kumimoji="1" lang="ja-JP" altLang="en-US" sz="1600" dirty="0">
                <a:latin typeface="メイリオ" panose="020B0604030504040204" pitchFamily="50" charset="-128"/>
                <a:ea typeface="メイリオ" panose="020B0604030504040204" pitchFamily="50" charset="-128"/>
              </a:rPr>
              <a:t>等を参考に全体を管理する親オブジェクト、砲身を管理する子オブジェクトのように分けて管理し、自分の望む回転結果が得られるようになっています。</a:t>
            </a:r>
            <a:endParaRPr kumimoji="1" lang="en-US" altLang="ja-JP" sz="16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87B18A15-C429-42DE-BAC6-1F8CBC473F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0762" y="2970586"/>
            <a:ext cx="571396" cy="571396"/>
          </a:xfrm>
          <a:prstGeom prst="rect">
            <a:avLst/>
          </a:prstGeom>
        </p:spPr>
      </p:pic>
      <p:sp>
        <p:nvSpPr>
          <p:cNvPr id="27" name="テキスト ボックス 26">
            <a:extLst>
              <a:ext uri="{FF2B5EF4-FFF2-40B4-BE49-F238E27FC236}">
                <a16:creationId xmlns:a16="http://schemas.microsoft.com/office/drawing/2014/main" id="{42B8FED1-2440-4560-A65D-C1F344CCC460}"/>
              </a:ext>
            </a:extLst>
          </p:cNvPr>
          <p:cNvSpPr txBox="1"/>
          <p:nvPr/>
        </p:nvSpPr>
        <p:spPr>
          <a:xfrm>
            <a:off x="5487285" y="3012196"/>
            <a:ext cx="1770036" cy="276999"/>
          </a:xfrm>
          <a:prstGeom prst="rect">
            <a:avLst/>
          </a:prstGeom>
          <a:noFill/>
        </p:spPr>
        <p:txBody>
          <a:bodyPr wrap="none" rtlCol="0">
            <a:spAutoFit/>
          </a:bodyPr>
          <a:lstStyle/>
          <a:p>
            <a:r>
              <a:rPr kumimoji="1" lang="en-US" altLang="ja-JP" sz="1200" dirty="0">
                <a:latin typeface="游ゴシック" panose="020B0400000000000000" pitchFamily="50" charset="-128"/>
                <a:ea typeface="游ゴシック" panose="020B0400000000000000" pitchFamily="50" charset="-128"/>
              </a:rPr>
              <a:t>3D</a:t>
            </a:r>
            <a:r>
              <a:rPr kumimoji="1" lang="ja-JP" altLang="en-US" sz="1200" dirty="0">
                <a:latin typeface="游ゴシック" panose="020B0400000000000000" pitchFamily="50" charset="-128"/>
                <a:ea typeface="游ゴシック" panose="020B0400000000000000" pitchFamily="50" charset="-128"/>
              </a:rPr>
              <a:t>ゲーム部分紹介動画</a:t>
            </a:r>
          </a:p>
        </p:txBody>
      </p:sp>
      <p:sp>
        <p:nvSpPr>
          <p:cNvPr id="29" name="テキスト ボックス 28">
            <a:extLst>
              <a:ext uri="{FF2B5EF4-FFF2-40B4-BE49-F238E27FC236}">
                <a16:creationId xmlns:a16="http://schemas.microsoft.com/office/drawing/2014/main" id="{48A765F0-8408-4F05-9768-9B5066AA3C7E}"/>
              </a:ext>
            </a:extLst>
          </p:cNvPr>
          <p:cNvSpPr txBox="1"/>
          <p:nvPr/>
        </p:nvSpPr>
        <p:spPr>
          <a:xfrm>
            <a:off x="5442399" y="5993110"/>
            <a:ext cx="2430474" cy="276999"/>
          </a:xfrm>
          <a:prstGeom prst="rect">
            <a:avLst/>
          </a:prstGeom>
          <a:noFill/>
        </p:spPr>
        <p:txBody>
          <a:bodyPr wrap="none" rtlCol="0">
            <a:spAutoFit/>
          </a:bodyPr>
          <a:lstStyle/>
          <a:p>
            <a:r>
              <a:rPr kumimoji="1" lang="en-US" altLang="ja-JP" sz="1200" dirty="0">
                <a:latin typeface="游ゴシック" panose="020B0400000000000000" pitchFamily="50" charset="-128"/>
                <a:ea typeface="游ゴシック" panose="020B0400000000000000" pitchFamily="50" charset="-128"/>
                <a:hlinkClick r:id="rId5"/>
              </a:rPr>
              <a:t>https://youtu.be/m0_7Avd-ebU</a:t>
            </a:r>
            <a:endParaRPr kumimoji="1" lang="ja-JP" altLang="en-US" sz="1200" dirty="0">
              <a:latin typeface="游ゴシック" panose="020B0400000000000000" pitchFamily="50" charset="-128"/>
              <a:ea typeface="游ゴシック" panose="020B0400000000000000" pitchFamily="50" charset="-128"/>
            </a:endParaRPr>
          </a:p>
        </p:txBody>
      </p:sp>
      <p:pic>
        <p:nvPicPr>
          <p:cNvPr id="10" name="図 9">
            <a:extLst>
              <a:ext uri="{FF2B5EF4-FFF2-40B4-BE49-F238E27FC236}">
                <a16:creationId xmlns:a16="http://schemas.microsoft.com/office/drawing/2014/main" id="{499DC0F5-38F5-4F7B-8AB7-7A7E5D3DB8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2105" y="5761063"/>
            <a:ext cx="493334" cy="493334"/>
          </a:xfrm>
          <a:prstGeom prst="rect">
            <a:avLst/>
          </a:prstGeom>
        </p:spPr>
      </p:pic>
      <p:sp>
        <p:nvSpPr>
          <p:cNvPr id="30" name="テキスト ボックス 29">
            <a:extLst>
              <a:ext uri="{FF2B5EF4-FFF2-40B4-BE49-F238E27FC236}">
                <a16:creationId xmlns:a16="http://schemas.microsoft.com/office/drawing/2014/main" id="{DEB4F520-9D0D-4F76-A9B0-444DBEA5B6D2}"/>
              </a:ext>
            </a:extLst>
          </p:cNvPr>
          <p:cNvSpPr txBox="1"/>
          <p:nvPr/>
        </p:nvSpPr>
        <p:spPr>
          <a:xfrm>
            <a:off x="5760465" y="5721936"/>
            <a:ext cx="1569660" cy="276999"/>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タンク部分紹介動画</a:t>
            </a:r>
          </a:p>
        </p:txBody>
      </p:sp>
      <p:pic>
        <p:nvPicPr>
          <p:cNvPr id="19" name="図 18">
            <a:extLst>
              <a:ext uri="{FF2B5EF4-FFF2-40B4-BE49-F238E27FC236}">
                <a16:creationId xmlns:a16="http://schemas.microsoft.com/office/drawing/2014/main" id="{E7D7EF03-DD36-4ACE-9483-9DC14E0375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3027" y="3552402"/>
            <a:ext cx="3454582" cy="2159114"/>
          </a:xfrm>
          <a:prstGeom prst="rect">
            <a:avLst/>
          </a:prstGeom>
          <a:ln w="19050">
            <a:solidFill>
              <a:srgbClr val="4E4251"/>
            </a:solidFill>
          </a:ln>
        </p:spPr>
      </p:pic>
      <p:pic>
        <p:nvPicPr>
          <p:cNvPr id="6" name="図 5">
            <a:extLst>
              <a:ext uri="{FF2B5EF4-FFF2-40B4-BE49-F238E27FC236}">
                <a16:creationId xmlns:a16="http://schemas.microsoft.com/office/drawing/2014/main" id="{77D0D385-B9AB-498E-8090-F8F1317A22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4713" y="794127"/>
            <a:ext cx="3484602" cy="2176459"/>
          </a:xfrm>
          <a:prstGeom prst="rect">
            <a:avLst/>
          </a:prstGeom>
          <a:ln w="19050">
            <a:solidFill>
              <a:srgbClr val="4E4251"/>
            </a:solidFill>
          </a:ln>
        </p:spPr>
      </p:pic>
    </p:spTree>
    <p:extLst>
      <p:ext uri="{BB962C8B-B14F-4D97-AF65-F5344CB8AC3E}">
        <p14:creationId xmlns:p14="http://schemas.microsoft.com/office/powerpoint/2010/main" val="1542780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F652C7A0-478E-4D92-BE1A-0202E81D32AE}"/>
              </a:ext>
            </a:extLst>
          </p:cNvPr>
          <p:cNvSpPr txBox="1"/>
          <p:nvPr/>
        </p:nvSpPr>
        <p:spPr>
          <a:xfrm>
            <a:off x="3344867" y="2932231"/>
            <a:ext cx="3262432" cy="1015663"/>
          </a:xfrm>
          <a:prstGeom prst="rect">
            <a:avLst/>
          </a:prstGeom>
          <a:noFill/>
        </p:spPr>
        <p:txBody>
          <a:bodyPr wrap="none" rtlCol="0">
            <a:spAutoFit/>
          </a:bodyPr>
          <a:lstStyle/>
          <a:p>
            <a:r>
              <a:rPr lang="ja-JP" altLang="en-US" sz="6000" b="1" dirty="0">
                <a:latin typeface="游ゴシック" panose="020B0400000000000000" pitchFamily="50" charset="-128"/>
                <a:ea typeface="游ゴシック" panose="020B0400000000000000" pitchFamily="50" charset="-128"/>
              </a:rPr>
              <a:t>数学作品</a:t>
            </a:r>
          </a:p>
        </p:txBody>
      </p:sp>
      <p:sp>
        <p:nvSpPr>
          <p:cNvPr id="11" name="正方形/長方形 10">
            <a:extLst>
              <a:ext uri="{FF2B5EF4-FFF2-40B4-BE49-F238E27FC236}">
                <a16:creationId xmlns:a16="http://schemas.microsoft.com/office/drawing/2014/main" id="{7E1FB292-BB49-400A-B4E4-82DC9E44347E}"/>
              </a:ext>
            </a:extLst>
          </p:cNvPr>
          <p:cNvSpPr/>
          <p:nvPr/>
        </p:nvSpPr>
        <p:spPr>
          <a:xfrm>
            <a:off x="-889232" y="-637562"/>
            <a:ext cx="11543250" cy="1420972"/>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2" name="正方形/長方形 11">
            <a:extLst>
              <a:ext uri="{FF2B5EF4-FFF2-40B4-BE49-F238E27FC236}">
                <a16:creationId xmlns:a16="http://schemas.microsoft.com/office/drawing/2014/main" id="{944CDFDE-5468-4F29-9816-73ED964A0EDD}"/>
              </a:ext>
            </a:extLst>
          </p:cNvPr>
          <p:cNvSpPr/>
          <p:nvPr/>
        </p:nvSpPr>
        <p:spPr>
          <a:xfrm>
            <a:off x="-889232" y="6073629"/>
            <a:ext cx="11543250" cy="1367406"/>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3" name="正方形/長方形 12">
            <a:extLst>
              <a:ext uri="{FF2B5EF4-FFF2-40B4-BE49-F238E27FC236}">
                <a16:creationId xmlns:a16="http://schemas.microsoft.com/office/drawing/2014/main" id="{6722F747-75B2-4DBD-B931-B7A6B37A813E}"/>
              </a:ext>
            </a:extLst>
          </p:cNvPr>
          <p:cNvSpPr/>
          <p:nvPr/>
        </p:nvSpPr>
        <p:spPr>
          <a:xfrm>
            <a:off x="-889232" y="1157681"/>
            <a:ext cx="11543250" cy="4538444"/>
          </a:xfrm>
          <a:prstGeom prst="rect">
            <a:avLst/>
          </a:prstGeom>
          <a:noFill/>
          <a:ln w="28575"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Tree>
    <p:extLst>
      <p:ext uri="{BB962C8B-B14F-4D97-AF65-F5344CB8AC3E}">
        <p14:creationId xmlns:p14="http://schemas.microsoft.com/office/powerpoint/2010/main" val="1939062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D3FEC041-E760-4571-8988-E62492E510B4}"/>
              </a:ext>
            </a:extLst>
          </p:cNvPr>
          <p:cNvSpPr/>
          <p:nvPr/>
        </p:nvSpPr>
        <p:spPr>
          <a:xfrm>
            <a:off x="689296" y="369116"/>
            <a:ext cx="8525312" cy="6132352"/>
          </a:xfrm>
          <a:prstGeom prst="rect">
            <a:avLst/>
          </a:prstGeom>
          <a:solidFill>
            <a:srgbClr val="C4B39D"/>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5" name="正方形/長方形 54">
            <a:extLst>
              <a:ext uri="{FF2B5EF4-FFF2-40B4-BE49-F238E27FC236}">
                <a16:creationId xmlns:a16="http://schemas.microsoft.com/office/drawing/2014/main" id="{39E155B2-EC61-49F7-80ED-EECB03ABF297}"/>
              </a:ext>
            </a:extLst>
          </p:cNvPr>
          <p:cNvSpPr/>
          <p:nvPr/>
        </p:nvSpPr>
        <p:spPr>
          <a:xfrm>
            <a:off x="1075512" y="769323"/>
            <a:ext cx="4262656" cy="553860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7" name="正方形/長方形 56">
            <a:extLst>
              <a:ext uri="{FF2B5EF4-FFF2-40B4-BE49-F238E27FC236}">
                <a16:creationId xmlns:a16="http://schemas.microsoft.com/office/drawing/2014/main" id="{4622A2A1-D8FA-4BF9-9A9E-C632506DE926}"/>
              </a:ext>
            </a:extLst>
          </p:cNvPr>
          <p:cNvSpPr/>
          <p:nvPr/>
        </p:nvSpPr>
        <p:spPr>
          <a:xfrm>
            <a:off x="5340589" y="769326"/>
            <a:ext cx="3479458" cy="5538610"/>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テキスト ボックス 24">
            <a:extLst>
              <a:ext uri="{FF2B5EF4-FFF2-40B4-BE49-F238E27FC236}">
                <a16:creationId xmlns:a16="http://schemas.microsoft.com/office/drawing/2014/main" id="{7039862B-84A4-47B0-A698-A0B2F4F31362}"/>
              </a:ext>
            </a:extLst>
          </p:cNvPr>
          <p:cNvSpPr txBox="1"/>
          <p:nvPr/>
        </p:nvSpPr>
        <p:spPr>
          <a:xfrm>
            <a:off x="1077934" y="2050677"/>
            <a:ext cx="4262654" cy="2554545"/>
          </a:xfrm>
          <a:prstGeom prst="rect">
            <a:avLst/>
          </a:prstGeom>
          <a:noFill/>
        </p:spPr>
        <p:txBody>
          <a:bodyPr wrap="square" rtlCol="0">
            <a:spAutoFit/>
          </a:bodyPr>
          <a:lstStyle/>
          <a:p>
            <a:r>
              <a:rPr kumimoji="1" lang="en-US" altLang="ja-JP" sz="1600" dirty="0">
                <a:latin typeface="メイリオ" panose="020B0604030504040204" pitchFamily="50" charset="-128"/>
                <a:ea typeface="メイリオ" panose="020B0604030504040204" pitchFamily="50" charset="-128"/>
              </a:rPr>
              <a:t>DX</a:t>
            </a:r>
            <a:r>
              <a:rPr kumimoji="1" lang="ja-JP" altLang="en-US" sz="1600" dirty="0">
                <a:latin typeface="メイリオ" panose="020B0604030504040204" pitchFamily="50" charset="-128"/>
                <a:ea typeface="メイリオ" panose="020B0604030504040204" pitchFamily="50" charset="-128"/>
              </a:rPr>
              <a:t>ライブラリのピクセルを指定色塗る関数を使用し古典的レイトレーシングを実装しています。</a:t>
            </a:r>
            <a:endParaRPr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球体に向けてカメラの位置からレイを飛ばし、</a:t>
            </a:r>
            <a:endParaRPr kumimoji="1"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内積を使用してディフューズを外積を使用してスペキュラを実装しています。</a:t>
            </a:r>
            <a:endParaRPr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ベクトル計算を間違え不思議な模様が出てきたりし実装に苦戦しましたが最終的に</a:t>
            </a:r>
            <a:r>
              <a:rPr lang="ja-JP" altLang="en-US" sz="1600" dirty="0">
                <a:latin typeface="メイリオ" panose="020B0604030504040204" pitchFamily="50" charset="-128"/>
                <a:ea typeface="メイリオ" panose="020B0604030504040204" pitchFamily="50" charset="-128"/>
              </a:rPr>
              <a:t>は床の反射、影、映り込みの描画がきれいにできました。</a:t>
            </a:r>
            <a:endParaRPr kumimoji="1" lang="en-US" altLang="ja-JP" sz="1600" dirty="0">
              <a:latin typeface="メイリオ" panose="020B0604030504040204" pitchFamily="50" charset="-128"/>
              <a:ea typeface="メイリオ" panose="020B0604030504040204" pitchFamily="50" charset="-128"/>
            </a:endParaRPr>
          </a:p>
        </p:txBody>
      </p:sp>
      <p:cxnSp>
        <p:nvCxnSpPr>
          <p:cNvPr id="31" name="直線コネクタ 30">
            <a:extLst>
              <a:ext uri="{FF2B5EF4-FFF2-40B4-BE49-F238E27FC236}">
                <a16:creationId xmlns:a16="http://schemas.microsoft.com/office/drawing/2014/main" id="{2D4B2A77-D4C4-453B-ABD7-6D94701CA276}"/>
              </a:ext>
            </a:extLst>
          </p:cNvPr>
          <p:cNvCxnSpPr>
            <a:cxnSpLocks/>
          </p:cNvCxnSpPr>
          <p:nvPr/>
        </p:nvCxnSpPr>
        <p:spPr>
          <a:xfrm>
            <a:off x="1077934" y="2018200"/>
            <a:ext cx="4262656"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41" name="四角形: 角を丸くする 40">
            <a:extLst>
              <a:ext uri="{FF2B5EF4-FFF2-40B4-BE49-F238E27FC236}">
                <a16:creationId xmlns:a16="http://schemas.microsoft.com/office/drawing/2014/main" id="{2C440A0A-4F28-4C96-A317-DFB08C09AB0B}"/>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42" name="テキスト ボックス 41">
            <a:extLst>
              <a:ext uri="{FF2B5EF4-FFF2-40B4-BE49-F238E27FC236}">
                <a16:creationId xmlns:a16="http://schemas.microsoft.com/office/drawing/2014/main" id="{F32BE894-0180-4CDF-A4AF-3F85A4242242}"/>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２年次</a:t>
            </a:r>
          </a:p>
        </p:txBody>
      </p:sp>
      <p:sp>
        <p:nvSpPr>
          <p:cNvPr id="63" name="テキスト ボックス 62">
            <a:extLst>
              <a:ext uri="{FF2B5EF4-FFF2-40B4-BE49-F238E27FC236}">
                <a16:creationId xmlns:a16="http://schemas.microsoft.com/office/drawing/2014/main" id="{BF2AC0F6-5CB6-4E62-BAC2-2FA39AC44E43}"/>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6" name="テキスト ボックス 65">
            <a:extLst>
              <a:ext uri="{FF2B5EF4-FFF2-40B4-BE49-F238E27FC236}">
                <a16:creationId xmlns:a16="http://schemas.microsoft.com/office/drawing/2014/main" id="{5BCC86DE-BD45-4C39-919A-E8E40D4AF430}"/>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２年後期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ea typeface="游ゴシック" panose="020B0400000000000000" pitchFamily="50" charset="-128"/>
              </a:rPr>
              <a:t>Ｃ＋＋</a:t>
            </a:r>
            <a:endParaRPr kumimoji="1" lang="en-US" altLang="ja-JP" sz="1600" b="1" spc="-300"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pic>
        <p:nvPicPr>
          <p:cNvPr id="26" name="図 25">
            <a:extLst>
              <a:ext uri="{FF2B5EF4-FFF2-40B4-BE49-F238E27FC236}">
                <a16:creationId xmlns:a16="http://schemas.microsoft.com/office/drawing/2014/main" id="{EA877078-1813-4F96-8C45-291D54A8C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8103" y="2188558"/>
            <a:ext cx="3326323" cy="2480884"/>
          </a:xfrm>
          <a:prstGeom prst="rect">
            <a:avLst/>
          </a:prstGeom>
          <a:ln w="12700">
            <a:solidFill>
              <a:srgbClr val="4E4251"/>
            </a:solidFill>
          </a:ln>
        </p:spPr>
      </p:pic>
      <p:sp>
        <p:nvSpPr>
          <p:cNvPr id="12" name="テキスト ボックス 11">
            <a:extLst>
              <a:ext uri="{FF2B5EF4-FFF2-40B4-BE49-F238E27FC236}">
                <a16:creationId xmlns:a16="http://schemas.microsoft.com/office/drawing/2014/main" id="{AB82F380-3E3E-4D06-A748-2565589DA3B1}"/>
              </a:ext>
            </a:extLst>
          </p:cNvPr>
          <p:cNvSpPr txBox="1"/>
          <p:nvPr/>
        </p:nvSpPr>
        <p:spPr>
          <a:xfrm>
            <a:off x="1655851" y="5892435"/>
            <a:ext cx="2358338" cy="276999"/>
          </a:xfrm>
          <a:prstGeom prst="rect">
            <a:avLst/>
          </a:prstGeom>
          <a:noFill/>
        </p:spPr>
        <p:txBody>
          <a:bodyPr wrap="none" rtlCol="0">
            <a:spAutoFit/>
          </a:bodyPr>
          <a:lstStyle/>
          <a:p>
            <a:r>
              <a:rPr kumimoji="1" lang="en-US" altLang="ja-JP" sz="1200" dirty="0">
                <a:latin typeface="游ゴシック" panose="020B0400000000000000" pitchFamily="50" charset="-128"/>
                <a:ea typeface="游ゴシック" panose="020B0400000000000000" pitchFamily="50" charset="-128"/>
                <a:hlinkClick r:id="rId4"/>
              </a:rPr>
              <a:t>https://youtu.be/nJFYWxgxI8s</a:t>
            </a:r>
            <a:endParaRPr kumimoji="1" lang="ja-JP" altLang="en-US" sz="1200" dirty="0">
              <a:latin typeface="游ゴシック" panose="020B0400000000000000" pitchFamily="50" charset="-128"/>
              <a:ea typeface="游ゴシック" panose="020B0400000000000000" pitchFamily="50" charset="-128"/>
            </a:endParaRPr>
          </a:p>
        </p:txBody>
      </p:sp>
      <p:pic>
        <p:nvPicPr>
          <p:cNvPr id="3" name="図 2">
            <a:extLst>
              <a:ext uri="{FF2B5EF4-FFF2-40B4-BE49-F238E27FC236}">
                <a16:creationId xmlns:a16="http://schemas.microsoft.com/office/drawing/2014/main" id="{7078BAD2-3B7F-43C6-9BB6-4B9BEAC627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399" y="4997207"/>
            <a:ext cx="1283813" cy="1283813"/>
          </a:xfrm>
          <a:prstGeom prst="rect">
            <a:avLst/>
          </a:prstGeom>
        </p:spPr>
      </p:pic>
      <p:cxnSp>
        <p:nvCxnSpPr>
          <p:cNvPr id="15" name="直線コネクタ 14">
            <a:extLst>
              <a:ext uri="{FF2B5EF4-FFF2-40B4-BE49-F238E27FC236}">
                <a16:creationId xmlns:a16="http://schemas.microsoft.com/office/drawing/2014/main" id="{E5DC2C08-4309-47E2-A22A-019B5C8AB67D}"/>
              </a:ext>
            </a:extLst>
          </p:cNvPr>
          <p:cNvCxnSpPr>
            <a:cxnSpLocks/>
          </p:cNvCxnSpPr>
          <p:nvPr/>
        </p:nvCxnSpPr>
        <p:spPr>
          <a:xfrm>
            <a:off x="1074357" y="4723300"/>
            <a:ext cx="4262656"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1ED79B69-4463-4259-9BDE-82B59DA90E00}"/>
              </a:ext>
            </a:extLst>
          </p:cNvPr>
          <p:cNvSpPr txBox="1"/>
          <p:nvPr/>
        </p:nvSpPr>
        <p:spPr>
          <a:xfrm>
            <a:off x="4149796" y="4800942"/>
            <a:ext cx="1015021" cy="276999"/>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紹介動画</a:t>
            </a:r>
            <a:r>
              <a:rPr kumimoji="1" lang="en-US" altLang="ja-JP" sz="1200" dirty="0">
                <a:latin typeface="游ゴシック" panose="020B0400000000000000" pitchFamily="50" charset="-128"/>
                <a:ea typeface="游ゴシック" panose="020B0400000000000000" pitchFamily="50" charset="-128"/>
              </a:rPr>
              <a:t>QR</a:t>
            </a:r>
          </a:p>
        </p:txBody>
      </p:sp>
    </p:spTree>
    <p:extLst>
      <p:ext uri="{BB962C8B-B14F-4D97-AF65-F5344CB8AC3E}">
        <p14:creationId xmlns:p14="http://schemas.microsoft.com/office/powerpoint/2010/main" val="4024901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2295B17-E43E-4DD0-B5B9-118C1198D362}"/>
              </a:ext>
            </a:extLst>
          </p:cNvPr>
          <p:cNvSpPr/>
          <p:nvPr/>
        </p:nvSpPr>
        <p:spPr>
          <a:xfrm>
            <a:off x="-889232" y="-637562"/>
            <a:ext cx="11543250" cy="1420972"/>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 name="正方形/長方形 4">
            <a:extLst>
              <a:ext uri="{FF2B5EF4-FFF2-40B4-BE49-F238E27FC236}">
                <a16:creationId xmlns:a16="http://schemas.microsoft.com/office/drawing/2014/main" id="{C071C465-BE52-4FA1-84B9-AEF150118D1B}"/>
              </a:ext>
            </a:extLst>
          </p:cNvPr>
          <p:cNvSpPr/>
          <p:nvPr/>
        </p:nvSpPr>
        <p:spPr>
          <a:xfrm>
            <a:off x="-889232" y="6073629"/>
            <a:ext cx="11543250" cy="1367406"/>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6" name="正方形/長方形 5">
            <a:extLst>
              <a:ext uri="{FF2B5EF4-FFF2-40B4-BE49-F238E27FC236}">
                <a16:creationId xmlns:a16="http://schemas.microsoft.com/office/drawing/2014/main" id="{71935C7B-3786-4E45-AE62-C94C02CBE24E}"/>
              </a:ext>
            </a:extLst>
          </p:cNvPr>
          <p:cNvSpPr/>
          <p:nvPr/>
        </p:nvSpPr>
        <p:spPr>
          <a:xfrm>
            <a:off x="-889232" y="1157681"/>
            <a:ext cx="11543250" cy="4538444"/>
          </a:xfrm>
          <a:prstGeom prst="rect">
            <a:avLst/>
          </a:prstGeom>
          <a:noFill/>
          <a:ln w="28575"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7" name="テキスト ボックス 6">
            <a:extLst>
              <a:ext uri="{FF2B5EF4-FFF2-40B4-BE49-F238E27FC236}">
                <a16:creationId xmlns:a16="http://schemas.microsoft.com/office/drawing/2014/main" id="{C130BF81-AAEB-4E02-93D1-572658DE03B6}"/>
              </a:ext>
            </a:extLst>
          </p:cNvPr>
          <p:cNvSpPr txBox="1"/>
          <p:nvPr/>
        </p:nvSpPr>
        <p:spPr>
          <a:xfrm>
            <a:off x="-70607" y="2919071"/>
            <a:ext cx="9906000" cy="1015663"/>
          </a:xfrm>
          <a:prstGeom prst="rect">
            <a:avLst/>
          </a:prstGeom>
          <a:noFill/>
        </p:spPr>
        <p:txBody>
          <a:bodyPr wrap="square" rtlCol="0">
            <a:spAutoFit/>
          </a:bodyPr>
          <a:lstStyle/>
          <a:p>
            <a:pPr algn="ctr"/>
            <a:r>
              <a:rPr lang="ja-JP" altLang="en-US" sz="6000" dirty="0">
                <a:latin typeface="Arial Black" panose="020B0A04020102020204" pitchFamily="34" charset="0"/>
                <a:ea typeface="ＭＳ Ｐゴシック"/>
                <a:cs typeface="Aharoni"/>
              </a:rPr>
              <a:t>Thank　you</a:t>
            </a:r>
          </a:p>
        </p:txBody>
      </p:sp>
    </p:spTree>
    <p:extLst>
      <p:ext uri="{BB962C8B-B14F-4D97-AF65-F5344CB8AC3E}">
        <p14:creationId xmlns:p14="http://schemas.microsoft.com/office/powerpoint/2010/main" val="1209899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正方形/長方形 29">
            <a:extLst>
              <a:ext uri="{FF2B5EF4-FFF2-40B4-BE49-F238E27FC236}">
                <a16:creationId xmlns:a16="http://schemas.microsoft.com/office/drawing/2014/main" id="{2EA23DFB-08AE-46CB-A57D-7017BC099AD7}"/>
              </a:ext>
            </a:extLst>
          </p:cNvPr>
          <p:cNvSpPr/>
          <p:nvPr/>
        </p:nvSpPr>
        <p:spPr>
          <a:xfrm>
            <a:off x="-746992" y="-49720"/>
            <a:ext cx="11543250" cy="916346"/>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28" name="正方形/長方形 27">
            <a:extLst>
              <a:ext uri="{FF2B5EF4-FFF2-40B4-BE49-F238E27FC236}">
                <a16:creationId xmlns:a16="http://schemas.microsoft.com/office/drawing/2014/main" id="{B19C5CB8-6B22-4E85-AB50-27C86AA79A3A}"/>
              </a:ext>
            </a:extLst>
          </p:cNvPr>
          <p:cNvSpPr/>
          <p:nvPr/>
        </p:nvSpPr>
        <p:spPr>
          <a:xfrm>
            <a:off x="-746992" y="5888434"/>
            <a:ext cx="11543250" cy="1015663"/>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pic>
        <p:nvPicPr>
          <p:cNvPr id="6" name="図 5">
            <a:extLst>
              <a:ext uri="{FF2B5EF4-FFF2-40B4-BE49-F238E27FC236}">
                <a16:creationId xmlns:a16="http://schemas.microsoft.com/office/drawing/2014/main" id="{769B7629-BF72-456E-B06E-DEC31B51E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6586" y="5982288"/>
            <a:ext cx="879414" cy="768963"/>
          </a:xfrm>
          <a:prstGeom prst="rect">
            <a:avLst/>
          </a:prstGeom>
        </p:spPr>
      </p:pic>
      <p:sp>
        <p:nvSpPr>
          <p:cNvPr id="9" name="テキスト ボックス 8">
            <a:extLst>
              <a:ext uri="{FF2B5EF4-FFF2-40B4-BE49-F238E27FC236}">
                <a16:creationId xmlns:a16="http://schemas.microsoft.com/office/drawing/2014/main" id="{00E581B6-C769-4C84-9B32-15E0CC01C2D2}"/>
              </a:ext>
            </a:extLst>
          </p:cNvPr>
          <p:cNvSpPr txBox="1"/>
          <p:nvPr/>
        </p:nvSpPr>
        <p:spPr>
          <a:xfrm>
            <a:off x="285510" y="130306"/>
            <a:ext cx="3113590" cy="646331"/>
          </a:xfrm>
          <a:prstGeom prst="rect">
            <a:avLst/>
          </a:prstGeom>
          <a:noFill/>
        </p:spPr>
        <p:txBody>
          <a:bodyPr wrap="square" rtlCol="0">
            <a:spAutoFit/>
          </a:bodyPr>
          <a:lstStyle/>
          <a:p>
            <a:r>
              <a:rPr kumimoji="1" lang="ja-JP" altLang="en-US" sz="3600" b="1" dirty="0">
                <a:latin typeface="游ゴシック" panose="020B0400000000000000" pitchFamily="50" charset="-128"/>
                <a:ea typeface="游ゴシック" panose="020B0400000000000000" pitchFamily="50" charset="-128"/>
              </a:rPr>
              <a:t>ステージ作成</a:t>
            </a:r>
          </a:p>
        </p:txBody>
      </p:sp>
      <p:sp>
        <p:nvSpPr>
          <p:cNvPr id="12" name="テキスト ボックス 11">
            <a:extLst>
              <a:ext uri="{FF2B5EF4-FFF2-40B4-BE49-F238E27FC236}">
                <a16:creationId xmlns:a16="http://schemas.microsoft.com/office/drawing/2014/main" id="{5146A65D-1132-4ED4-BBCD-A9740489EA05}"/>
              </a:ext>
            </a:extLst>
          </p:cNvPr>
          <p:cNvSpPr txBox="1"/>
          <p:nvPr/>
        </p:nvSpPr>
        <p:spPr>
          <a:xfrm>
            <a:off x="82550" y="1046652"/>
            <a:ext cx="9478044" cy="1077218"/>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３</a:t>
            </a:r>
            <a:r>
              <a:rPr kumimoji="1" lang="en-US" altLang="ja-JP" sz="1600" dirty="0">
                <a:latin typeface="メイリオ" panose="020B0604030504040204" pitchFamily="50" charset="-128"/>
                <a:ea typeface="メイリオ" panose="020B0604030504040204" pitchFamily="50" charset="-128"/>
              </a:rPr>
              <a:t>D</a:t>
            </a:r>
            <a:r>
              <a:rPr kumimoji="1" lang="ja-JP" altLang="en-US" sz="1600" dirty="0">
                <a:latin typeface="メイリオ" panose="020B0604030504040204" pitchFamily="50" charset="-128"/>
                <a:ea typeface="メイリオ" panose="020B0604030504040204" pitchFamily="50" charset="-128"/>
              </a:rPr>
              <a:t>のマップ制作ツールとして</a:t>
            </a:r>
            <a:r>
              <a:rPr kumimoji="1" lang="en-US" altLang="ja-JP" sz="1600" dirty="0">
                <a:latin typeface="メイリオ" panose="020B0604030504040204" pitchFamily="50" charset="-128"/>
                <a:ea typeface="メイリオ" panose="020B0604030504040204" pitchFamily="50" charset="-128"/>
              </a:rPr>
              <a:t>Unity</a:t>
            </a:r>
            <a:r>
              <a:rPr kumimoji="1" lang="ja-JP" altLang="en-US" sz="1600" dirty="0">
                <a:latin typeface="メイリオ" panose="020B0604030504040204" pitchFamily="50" charset="-128"/>
                <a:ea typeface="メイリオ" panose="020B0604030504040204" pitchFamily="50" charset="-128"/>
              </a:rPr>
              <a:t>を使用しています。リスの巡回ポイント、ステージの配置位置を</a:t>
            </a:r>
            <a:endParaRPr kumimoji="1" lang="en-US" altLang="ja-JP" sz="1600" dirty="0">
              <a:latin typeface="メイリオ" panose="020B0604030504040204" pitchFamily="50" charset="-128"/>
              <a:ea typeface="メイリオ" panose="020B0604030504040204" pitchFamily="50" charset="-128"/>
            </a:endParaRPr>
          </a:p>
          <a:p>
            <a:r>
              <a:rPr kumimoji="1" lang="en-US" altLang="ja-JP" sz="1600" dirty="0">
                <a:latin typeface="メイリオ" panose="020B0604030504040204" pitchFamily="50" charset="-128"/>
                <a:ea typeface="メイリオ" panose="020B0604030504040204" pitchFamily="50" charset="-128"/>
              </a:rPr>
              <a:t>Unity</a:t>
            </a:r>
            <a:r>
              <a:rPr kumimoji="1" lang="ja-JP" altLang="en-US" sz="1600" dirty="0">
                <a:latin typeface="メイリオ" panose="020B0604030504040204" pitchFamily="50" charset="-128"/>
                <a:ea typeface="メイリオ" panose="020B0604030504040204" pitchFamily="50" charset="-128"/>
              </a:rPr>
              <a:t>から</a:t>
            </a:r>
            <a:r>
              <a:rPr kumimoji="1" lang="en-US" altLang="ja-JP" sz="1600" dirty="0">
                <a:latin typeface="メイリオ" panose="020B0604030504040204" pitchFamily="50" charset="-128"/>
                <a:ea typeface="メイリオ" panose="020B0604030504040204" pitchFamily="50" charset="-128"/>
              </a:rPr>
              <a:t>XML</a:t>
            </a:r>
            <a:r>
              <a:rPr kumimoji="1" lang="ja-JP" altLang="en-US" sz="1600" dirty="0">
                <a:latin typeface="メイリオ" panose="020B0604030504040204" pitchFamily="50" charset="-128"/>
                <a:ea typeface="メイリオ" panose="020B0604030504040204" pitchFamily="50" charset="-128"/>
              </a:rPr>
              <a:t>形式で書き出し、</a:t>
            </a:r>
            <a:r>
              <a:rPr kumimoji="1" lang="en-US" altLang="ja-JP" sz="1600" dirty="0">
                <a:latin typeface="メイリオ" panose="020B0604030504040204" pitchFamily="50" charset="-128"/>
                <a:ea typeface="メイリオ" panose="020B0604030504040204" pitchFamily="50" charset="-128"/>
              </a:rPr>
              <a:t>DX</a:t>
            </a:r>
            <a:r>
              <a:rPr kumimoji="1" lang="ja-JP" altLang="en-US" sz="1600" dirty="0">
                <a:latin typeface="メイリオ" panose="020B0604030504040204" pitchFamily="50" charset="-128"/>
                <a:ea typeface="メイリオ" panose="020B0604030504040204" pitchFamily="50" charset="-128"/>
              </a:rPr>
              <a:t>ライブラリ側で読み込んでいます。</a:t>
            </a:r>
            <a:endParaRPr kumimoji="1" lang="en-US" altLang="ja-JP" sz="1600" dirty="0">
              <a:latin typeface="メイリオ" panose="020B0604030504040204" pitchFamily="50" charset="-128"/>
              <a:ea typeface="メイリオ" panose="020B0604030504040204" pitchFamily="50" charset="-128"/>
            </a:endParaRPr>
          </a:p>
          <a:p>
            <a:r>
              <a:rPr kumimoji="1" lang="en-US" altLang="ja-JP" sz="1600" dirty="0">
                <a:latin typeface="メイリオ" panose="020B0604030504040204" pitchFamily="50" charset="-128"/>
                <a:ea typeface="メイリオ" panose="020B0604030504040204" pitchFamily="50" charset="-128"/>
              </a:rPr>
              <a:t>DX</a:t>
            </a:r>
            <a:r>
              <a:rPr kumimoji="1" lang="ja-JP" altLang="en-US" sz="1600" dirty="0">
                <a:latin typeface="メイリオ" panose="020B0604030504040204" pitchFamily="50" charset="-128"/>
                <a:ea typeface="メイリオ" panose="020B0604030504040204" pitchFamily="50" charset="-128"/>
              </a:rPr>
              <a:t>ライブラリで読み込む際</a:t>
            </a:r>
            <a:r>
              <a:rPr kumimoji="1" lang="en-US" altLang="ja-JP" sz="1600" dirty="0">
                <a:latin typeface="メイリオ" panose="020B0604030504040204" pitchFamily="50" charset="-128"/>
                <a:ea typeface="メイリオ" panose="020B0604030504040204" pitchFamily="50" charset="-128"/>
              </a:rPr>
              <a:t>Unity</a:t>
            </a:r>
            <a:r>
              <a:rPr kumimoji="1" lang="ja-JP" altLang="en-US" sz="1600" dirty="0">
                <a:latin typeface="メイリオ" panose="020B0604030504040204" pitchFamily="50" charset="-128"/>
                <a:ea typeface="メイリオ" panose="020B0604030504040204" pitchFamily="50" charset="-128"/>
              </a:rPr>
              <a:t>との座標系の違いを考慮し読み込むクラスを作成しました。</a:t>
            </a:r>
            <a:endParaRPr kumimoji="1" lang="en-US" altLang="ja-JP" sz="1600" dirty="0">
              <a:latin typeface="メイリオ" panose="020B0604030504040204" pitchFamily="50" charset="-128"/>
              <a:ea typeface="メイリオ" panose="020B0604030504040204" pitchFamily="50" charset="-128"/>
            </a:endParaRPr>
          </a:p>
          <a:p>
            <a:endParaRPr kumimoji="1" lang="ja-JP" altLang="en-US" sz="16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978B37DD-0865-4355-A5A9-B724CFA64E45}"/>
              </a:ext>
            </a:extLst>
          </p:cNvPr>
          <p:cNvSpPr txBox="1"/>
          <p:nvPr/>
        </p:nvSpPr>
        <p:spPr>
          <a:xfrm>
            <a:off x="121533" y="4891478"/>
            <a:ext cx="3647152" cy="1015663"/>
          </a:xfrm>
          <a:prstGeom prst="rect">
            <a:avLst/>
          </a:prstGeom>
          <a:noFill/>
        </p:spPr>
        <p:txBody>
          <a:bodyPr wrap="none" rtlCol="0">
            <a:spAutoFit/>
          </a:bodyPr>
          <a:lstStyle/>
          <a:p>
            <a:r>
              <a:rPr kumimoji="1" lang="en-US" altLang="ja-JP" sz="1000" dirty="0">
                <a:latin typeface="メイリオ" panose="020B0604030504040204" pitchFamily="50" charset="-128"/>
                <a:ea typeface="メイリオ" panose="020B0604030504040204" pitchFamily="50" charset="-128"/>
              </a:rPr>
              <a:t>XML</a:t>
            </a:r>
            <a:r>
              <a:rPr kumimoji="1" lang="ja-JP" altLang="en-US" sz="1000" dirty="0">
                <a:latin typeface="メイリオ" panose="020B0604030504040204" pitchFamily="50" charset="-128"/>
                <a:ea typeface="メイリオ" panose="020B0604030504040204" pitchFamily="50" charset="-128"/>
              </a:rPr>
              <a:t>書き出し部スクリプト（</a:t>
            </a:r>
            <a:r>
              <a:rPr kumimoji="1" lang="en-US" altLang="ja-JP" sz="1000" dirty="0">
                <a:latin typeface="メイリオ" panose="020B0604030504040204" pitchFamily="50" charset="-128"/>
                <a:ea typeface="メイリオ" panose="020B0604030504040204" pitchFamily="50" charset="-128"/>
              </a:rPr>
              <a:t>C#</a:t>
            </a:r>
            <a:r>
              <a:rPr kumimoji="1" lang="ja-JP" altLang="en-US" sz="1000" dirty="0">
                <a:latin typeface="メイリオ" panose="020B0604030504040204" pitchFamily="50" charset="-128"/>
                <a:ea typeface="メイリオ" panose="020B0604030504040204" pitchFamily="50" charset="-128"/>
              </a:rPr>
              <a:t>）</a:t>
            </a:r>
            <a:endParaRPr kumimoji="1"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rPr>
              <a:t>配置された各オブジェクトの種類ごとにタグが付いており、</a:t>
            </a:r>
            <a:endParaRPr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タグごとに一つの</a:t>
            </a:r>
            <a:r>
              <a:rPr kumimoji="1" lang="en-US" altLang="ja-JP" sz="1000" dirty="0">
                <a:latin typeface="メイリオ" panose="020B0604030504040204" pitchFamily="50" charset="-128"/>
                <a:ea typeface="メイリオ" panose="020B0604030504040204" pitchFamily="50" charset="-128"/>
              </a:rPr>
              <a:t>XML</a:t>
            </a:r>
            <a:r>
              <a:rPr lang="ja-JP" altLang="en-US" sz="1000" dirty="0">
                <a:latin typeface="メイリオ" panose="020B0604030504040204" pitchFamily="50" charset="-128"/>
                <a:ea typeface="メイリオ" panose="020B0604030504040204" pitchFamily="50" charset="-128"/>
              </a:rPr>
              <a:t>形式のファイルを出力しています。</a:t>
            </a:r>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rPr>
              <a:t>また各オブジェクトは</a:t>
            </a:r>
            <a:r>
              <a:rPr lang="en-US" altLang="ja-JP" sz="1000" dirty="0">
                <a:latin typeface="メイリオ" panose="020B0604030504040204" pitchFamily="50" charset="-128"/>
                <a:ea typeface="メイリオ" panose="020B0604030504040204" pitchFamily="50" charset="-128"/>
              </a:rPr>
              <a:t>Unity</a:t>
            </a:r>
            <a:r>
              <a:rPr lang="ja-JP" altLang="en-US" sz="1000" dirty="0">
                <a:latin typeface="メイリオ" panose="020B0604030504040204" pitchFamily="50" charset="-128"/>
                <a:ea typeface="メイリオ" panose="020B0604030504040204" pitchFamily="50" charset="-128"/>
              </a:rPr>
              <a:t>の機能である</a:t>
            </a:r>
            <a:r>
              <a:rPr lang="en-US" altLang="ja-JP" sz="1000" dirty="0" err="1">
                <a:latin typeface="メイリオ" panose="020B0604030504040204" pitchFamily="50" charset="-128"/>
                <a:ea typeface="メイリオ" panose="020B0604030504040204" pitchFamily="50" charset="-128"/>
              </a:rPr>
              <a:t>XmlSerializer</a:t>
            </a:r>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rPr>
              <a:t>を使いやすく改造した</a:t>
            </a:r>
            <a:r>
              <a:rPr lang="en-US" altLang="ja-JP" sz="1000" dirty="0" err="1">
                <a:latin typeface="メイリオ" panose="020B0604030504040204" pitchFamily="50" charset="-128"/>
                <a:ea typeface="メイリオ" panose="020B0604030504040204" pitchFamily="50" charset="-128"/>
              </a:rPr>
              <a:t>XMLUtility</a:t>
            </a:r>
            <a:r>
              <a:rPr lang="ja-JP" altLang="en-US" sz="1000" dirty="0">
                <a:latin typeface="メイリオ" panose="020B0604030504040204" pitchFamily="50" charset="-128"/>
                <a:ea typeface="メイリオ" panose="020B0604030504040204" pitchFamily="50" charset="-128"/>
              </a:rPr>
              <a:t>を使用し位置情報や</a:t>
            </a:r>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rPr>
              <a:t>タグ情報などを出力しています。</a:t>
            </a:r>
            <a:endParaRPr lang="en-US" altLang="ja-JP" sz="1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D7104AE3-CBB8-4E57-A9D9-B9D98FBF85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585" y="1888027"/>
            <a:ext cx="3726548" cy="2944524"/>
          </a:xfrm>
          <a:prstGeom prst="rect">
            <a:avLst/>
          </a:prstGeom>
          <a:ln w="19050">
            <a:solidFill>
              <a:srgbClr val="4E4251"/>
            </a:solidFill>
          </a:ln>
        </p:spPr>
      </p:pic>
      <p:pic>
        <p:nvPicPr>
          <p:cNvPr id="35" name="図 34">
            <a:extLst>
              <a:ext uri="{FF2B5EF4-FFF2-40B4-BE49-F238E27FC236}">
                <a16:creationId xmlns:a16="http://schemas.microsoft.com/office/drawing/2014/main" id="{1D58F604-FA8D-4EFB-82A7-58B71B9340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1478" y="3359275"/>
            <a:ext cx="4400776" cy="1473276"/>
          </a:xfrm>
          <a:prstGeom prst="rect">
            <a:avLst/>
          </a:prstGeom>
          <a:ln w="19050">
            <a:solidFill>
              <a:srgbClr val="4E4251"/>
            </a:solidFill>
          </a:ln>
        </p:spPr>
      </p:pic>
      <p:sp>
        <p:nvSpPr>
          <p:cNvPr id="36" name="テキスト ボックス 35">
            <a:extLst>
              <a:ext uri="{FF2B5EF4-FFF2-40B4-BE49-F238E27FC236}">
                <a16:creationId xmlns:a16="http://schemas.microsoft.com/office/drawing/2014/main" id="{CE2A0509-81A5-4FFD-B60E-7A9CD85CCDF1}"/>
              </a:ext>
            </a:extLst>
          </p:cNvPr>
          <p:cNvSpPr txBox="1"/>
          <p:nvPr/>
        </p:nvSpPr>
        <p:spPr>
          <a:xfrm>
            <a:off x="4691478" y="5006549"/>
            <a:ext cx="4663456" cy="707886"/>
          </a:xfrm>
          <a:prstGeom prst="rect">
            <a:avLst/>
          </a:prstGeom>
          <a:noFill/>
        </p:spPr>
        <p:txBody>
          <a:bodyPr wrap="none" rtlCol="0">
            <a:spAutoFit/>
          </a:bodyPr>
          <a:lstStyle/>
          <a:p>
            <a:r>
              <a:rPr kumimoji="1" lang="en-US" altLang="ja-JP" sz="1000" dirty="0">
                <a:latin typeface="メイリオ" panose="020B0604030504040204" pitchFamily="50" charset="-128"/>
                <a:ea typeface="メイリオ" panose="020B0604030504040204" pitchFamily="50" charset="-128"/>
              </a:rPr>
              <a:t>XML</a:t>
            </a:r>
            <a:r>
              <a:rPr kumimoji="1" lang="ja-JP" altLang="en-US" sz="1000" dirty="0">
                <a:latin typeface="メイリオ" panose="020B0604030504040204" pitchFamily="50" charset="-128"/>
                <a:ea typeface="メイリオ" panose="020B0604030504040204" pitchFamily="50" charset="-128"/>
              </a:rPr>
              <a:t>読み込み部コード（</a:t>
            </a:r>
            <a:r>
              <a:rPr kumimoji="1" lang="en-US" altLang="ja-JP" sz="1000" dirty="0">
                <a:latin typeface="メイリオ" panose="020B0604030504040204" pitchFamily="50" charset="-128"/>
                <a:ea typeface="メイリオ" panose="020B0604030504040204" pitchFamily="50" charset="-128"/>
              </a:rPr>
              <a:t>C++</a:t>
            </a:r>
            <a:r>
              <a:rPr kumimoji="1" lang="ja-JP" altLang="en-US" sz="1000" dirty="0">
                <a:latin typeface="メイリオ" panose="020B0604030504040204" pitchFamily="50" charset="-128"/>
                <a:ea typeface="メイリオ" panose="020B0604030504040204" pitchFamily="50" charset="-128"/>
              </a:rPr>
              <a:t>）</a:t>
            </a:r>
            <a:endParaRPr kumimoji="1" lang="en-US" altLang="ja-JP" sz="1000" dirty="0">
              <a:latin typeface="メイリオ" panose="020B0604030504040204" pitchFamily="50" charset="-128"/>
              <a:ea typeface="メイリオ" panose="020B0604030504040204" pitchFamily="50" charset="-128"/>
            </a:endParaRPr>
          </a:p>
          <a:p>
            <a:r>
              <a:rPr lang="en-US" altLang="ja-JP" sz="1000" dirty="0">
                <a:latin typeface="メイリオ" panose="020B0604030504040204" pitchFamily="50" charset="-128"/>
                <a:ea typeface="メイリオ" panose="020B0604030504040204" pitchFamily="50" charset="-128"/>
              </a:rPr>
              <a:t>XML</a:t>
            </a:r>
            <a:r>
              <a:rPr lang="ja-JP" altLang="en-US" sz="1000" dirty="0">
                <a:latin typeface="メイリオ" panose="020B0604030504040204" pitchFamily="50" charset="-128"/>
                <a:ea typeface="メイリオ" panose="020B0604030504040204" pitchFamily="50" charset="-128"/>
              </a:rPr>
              <a:t>の読み込みには</a:t>
            </a:r>
            <a:r>
              <a:rPr lang="en-US" altLang="ja-JP" sz="1000" dirty="0">
                <a:latin typeface="メイリオ" panose="020B0604030504040204" pitchFamily="50" charset="-128"/>
                <a:ea typeface="メイリオ" panose="020B0604030504040204" pitchFamily="50" charset="-128"/>
              </a:rPr>
              <a:t>XML</a:t>
            </a:r>
            <a:r>
              <a:rPr lang="ja-JP" altLang="en-US" sz="1000" dirty="0">
                <a:latin typeface="メイリオ" panose="020B0604030504040204" pitchFamily="50" charset="-128"/>
                <a:ea typeface="メイリオ" panose="020B0604030504040204" pitchFamily="50" charset="-128"/>
              </a:rPr>
              <a:t>パーサである</a:t>
            </a:r>
            <a:r>
              <a:rPr lang="en-US" altLang="ja-JP" sz="1000" dirty="0" err="1">
                <a:latin typeface="メイリオ" panose="020B0604030504040204" pitchFamily="50" charset="-128"/>
                <a:ea typeface="メイリオ" panose="020B0604030504040204" pitchFamily="50" charset="-128"/>
              </a:rPr>
              <a:t>RapidXML</a:t>
            </a:r>
            <a:r>
              <a:rPr lang="ja-JP" altLang="en-US" sz="1000" dirty="0">
                <a:latin typeface="メイリオ" panose="020B0604030504040204" pitchFamily="50" charset="-128"/>
                <a:ea typeface="メイリオ" panose="020B0604030504040204" pitchFamily="50" charset="-128"/>
              </a:rPr>
              <a:t>を使用し読み込んでいます。</a:t>
            </a:r>
            <a:endParaRPr lang="en-US" altLang="ja-JP" sz="1000" dirty="0">
              <a:latin typeface="メイリオ" panose="020B0604030504040204" pitchFamily="50" charset="-128"/>
              <a:ea typeface="メイリオ" panose="020B0604030504040204" pitchFamily="50" charset="-128"/>
            </a:endParaRPr>
          </a:p>
          <a:p>
            <a:r>
              <a:rPr kumimoji="1" lang="en-US" altLang="ja-JP" sz="1000" dirty="0">
                <a:latin typeface="メイリオ" panose="020B0604030504040204" pitchFamily="50" charset="-128"/>
                <a:ea typeface="メイリオ" panose="020B0604030504040204" pitchFamily="50" charset="-128"/>
              </a:rPr>
              <a:t>Unity</a:t>
            </a:r>
            <a:r>
              <a:rPr kumimoji="1" lang="ja-JP" altLang="en-US" sz="1000" dirty="0">
                <a:latin typeface="メイリオ" panose="020B0604030504040204" pitchFamily="50" charset="-128"/>
                <a:ea typeface="メイリオ" panose="020B0604030504040204" pitchFamily="50" charset="-128"/>
              </a:rPr>
              <a:t>と</a:t>
            </a:r>
            <a:r>
              <a:rPr kumimoji="1" lang="en-US" altLang="ja-JP" sz="1000" dirty="0">
                <a:latin typeface="メイリオ" panose="020B0604030504040204" pitchFamily="50" charset="-128"/>
                <a:ea typeface="メイリオ" panose="020B0604030504040204" pitchFamily="50" charset="-128"/>
              </a:rPr>
              <a:t>Dx</a:t>
            </a:r>
            <a:r>
              <a:rPr kumimoji="1" lang="ja-JP" altLang="en-US" sz="1000" dirty="0">
                <a:latin typeface="メイリオ" panose="020B0604030504040204" pitchFamily="50" charset="-128"/>
                <a:ea typeface="メイリオ" panose="020B0604030504040204" pitchFamily="50" charset="-128"/>
              </a:rPr>
              <a:t>ライブラリで</a:t>
            </a:r>
            <a:r>
              <a:rPr lang="ja-JP" altLang="en-US" sz="1000" dirty="0">
                <a:latin typeface="メイリオ" panose="020B0604030504040204" pitchFamily="50" charset="-128"/>
                <a:ea typeface="メイリオ" panose="020B0604030504040204" pitchFamily="50" charset="-128"/>
              </a:rPr>
              <a:t>は座標系や単位に違いがあり読み込んで使用する際に</a:t>
            </a:r>
            <a:endParaRPr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位置ずれが起きないよう修正しています。</a:t>
            </a:r>
            <a:endParaRPr kumimoji="1" lang="en-US" altLang="ja-JP" sz="1000" dirty="0">
              <a:latin typeface="メイリオ" panose="020B0604030504040204" pitchFamily="50" charset="-128"/>
              <a:ea typeface="メイリオ" panose="020B0604030504040204" pitchFamily="50" charset="-128"/>
            </a:endParaRPr>
          </a:p>
        </p:txBody>
      </p:sp>
      <p:pic>
        <p:nvPicPr>
          <p:cNvPr id="38" name="図 37">
            <a:extLst>
              <a:ext uri="{FF2B5EF4-FFF2-40B4-BE49-F238E27FC236}">
                <a16:creationId xmlns:a16="http://schemas.microsoft.com/office/drawing/2014/main" id="{4F858CC4-E36F-42FF-BC6B-4954CAD0FD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1478" y="1922509"/>
            <a:ext cx="1383355" cy="1000964"/>
          </a:xfrm>
          <a:prstGeom prst="rect">
            <a:avLst/>
          </a:prstGeom>
          <a:ln w="19050">
            <a:solidFill>
              <a:srgbClr val="4E4251"/>
            </a:solidFill>
          </a:ln>
        </p:spPr>
      </p:pic>
      <p:sp>
        <p:nvSpPr>
          <p:cNvPr id="39" name="テキスト ボックス 38">
            <a:extLst>
              <a:ext uri="{FF2B5EF4-FFF2-40B4-BE49-F238E27FC236}">
                <a16:creationId xmlns:a16="http://schemas.microsoft.com/office/drawing/2014/main" id="{0BD15621-C1EB-4795-A6BC-332B2C5D7DEA}"/>
              </a:ext>
            </a:extLst>
          </p:cNvPr>
          <p:cNvSpPr txBox="1"/>
          <p:nvPr/>
        </p:nvSpPr>
        <p:spPr>
          <a:xfrm>
            <a:off x="4647341" y="3008198"/>
            <a:ext cx="2244525" cy="246221"/>
          </a:xfrm>
          <a:prstGeom prst="rect">
            <a:avLst/>
          </a:prstGeom>
          <a:noFill/>
        </p:spPr>
        <p:txBody>
          <a:bodyPr wrap="none" rtlCol="0">
            <a:spAutoFit/>
          </a:bodyPr>
          <a:lstStyle/>
          <a:p>
            <a:r>
              <a:rPr kumimoji="1" lang="ja-JP" altLang="en-US" sz="1000" dirty="0">
                <a:latin typeface="メイリオ" panose="020B0604030504040204" pitchFamily="50" charset="-128"/>
                <a:ea typeface="メイリオ" panose="020B0604030504040204" pitchFamily="50" charset="-128"/>
              </a:rPr>
              <a:t>実際に書き出された</a:t>
            </a:r>
            <a:r>
              <a:rPr kumimoji="1" lang="en-US" altLang="ja-JP" sz="1000" dirty="0">
                <a:latin typeface="メイリオ" panose="020B0604030504040204" pitchFamily="50" charset="-128"/>
                <a:ea typeface="メイリオ" panose="020B0604030504040204" pitchFamily="50" charset="-128"/>
              </a:rPr>
              <a:t>XML</a:t>
            </a:r>
            <a:r>
              <a:rPr kumimoji="1" lang="ja-JP" altLang="en-US" sz="1000" dirty="0">
                <a:latin typeface="メイリオ" panose="020B0604030504040204" pitchFamily="50" charset="-128"/>
                <a:ea typeface="メイリオ" panose="020B0604030504040204" pitchFamily="50" charset="-128"/>
              </a:rPr>
              <a:t>（一部分）</a:t>
            </a:r>
            <a:endParaRPr kumimoji="1" lang="en-US" altLang="ja-JP" sz="1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3130882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E53C456-108E-4CD2-8570-9A3CE5174C03}"/>
              </a:ext>
            </a:extLst>
          </p:cNvPr>
          <p:cNvSpPr/>
          <p:nvPr/>
        </p:nvSpPr>
        <p:spPr>
          <a:xfrm>
            <a:off x="922902" y="4691741"/>
            <a:ext cx="3361110" cy="1015662"/>
          </a:xfrm>
          <a:prstGeom prst="rect">
            <a:avLst/>
          </a:prstGeom>
          <a:solidFill>
            <a:schemeClr val="bg1"/>
          </a:solidFill>
          <a:ln w="1905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38" name="正方形/長方形 37">
            <a:extLst>
              <a:ext uri="{FF2B5EF4-FFF2-40B4-BE49-F238E27FC236}">
                <a16:creationId xmlns:a16="http://schemas.microsoft.com/office/drawing/2014/main" id="{A1668F3D-BBD0-499E-BFD7-76B0E14B84C8}"/>
              </a:ext>
            </a:extLst>
          </p:cNvPr>
          <p:cNvSpPr/>
          <p:nvPr/>
        </p:nvSpPr>
        <p:spPr>
          <a:xfrm>
            <a:off x="-746992" y="-64938"/>
            <a:ext cx="11543250" cy="931563"/>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39" name="正方形/長方形 38">
            <a:extLst>
              <a:ext uri="{FF2B5EF4-FFF2-40B4-BE49-F238E27FC236}">
                <a16:creationId xmlns:a16="http://schemas.microsoft.com/office/drawing/2014/main" id="{B4D4A675-66A3-4801-B21D-8C9A47F1E651}"/>
              </a:ext>
            </a:extLst>
          </p:cNvPr>
          <p:cNvSpPr/>
          <p:nvPr/>
        </p:nvSpPr>
        <p:spPr>
          <a:xfrm>
            <a:off x="-746992" y="5888435"/>
            <a:ext cx="11543250" cy="1015662"/>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pic>
        <p:nvPicPr>
          <p:cNvPr id="6" name="図 5">
            <a:extLst>
              <a:ext uri="{FF2B5EF4-FFF2-40B4-BE49-F238E27FC236}">
                <a16:creationId xmlns:a16="http://schemas.microsoft.com/office/drawing/2014/main" id="{92E8BB7D-27E8-437F-AC16-B5CAD4CD2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6586" y="5982288"/>
            <a:ext cx="879414" cy="768963"/>
          </a:xfrm>
          <a:prstGeom prst="rect">
            <a:avLst/>
          </a:prstGeom>
        </p:spPr>
      </p:pic>
      <p:sp>
        <p:nvSpPr>
          <p:cNvPr id="43" name="テキスト ボックス 42">
            <a:extLst>
              <a:ext uri="{FF2B5EF4-FFF2-40B4-BE49-F238E27FC236}">
                <a16:creationId xmlns:a16="http://schemas.microsoft.com/office/drawing/2014/main" id="{E6511E9F-4691-41A8-9C1C-EF774DF2F6AF}"/>
              </a:ext>
            </a:extLst>
          </p:cNvPr>
          <p:cNvSpPr txBox="1"/>
          <p:nvPr/>
        </p:nvSpPr>
        <p:spPr>
          <a:xfrm>
            <a:off x="285510" y="130306"/>
            <a:ext cx="3595610" cy="646331"/>
          </a:xfrm>
          <a:prstGeom prst="rect">
            <a:avLst/>
          </a:prstGeom>
          <a:noFill/>
        </p:spPr>
        <p:txBody>
          <a:bodyPr wrap="square" rtlCol="0">
            <a:spAutoFit/>
          </a:bodyPr>
          <a:lstStyle/>
          <a:p>
            <a:r>
              <a:rPr kumimoji="1" lang="ja-JP" altLang="en-US" sz="3600" b="1" dirty="0">
                <a:effectLst/>
              </a:rPr>
              <a:t>こだわった部分</a:t>
            </a:r>
            <a:endParaRPr lang="ja-JP" altLang="ja-JP" sz="3600" dirty="0">
              <a:effectLst/>
            </a:endParaRPr>
          </a:p>
        </p:txBody>
      </p:sp>
      <p:pic>
        <p:nvPicPr>
          <p:cNvPr id="4" name="図 3">
            <a:extLst>
              <a:ext uri="{FF2B5EF4-FFF2-40B4-BE49-F238E27FC236}">
                <a16:creationId xmlns:a16="http://schemas.microsoft.com/office/drawing/2014/main" id="{481DA072-F7B0-4652-9524-562CA3A60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369" y="4866001"/>
            <a:ext cx="623331" cy="623331"/>
          </a:xfrm>
          <a:prstGeom prst="rect">
            <a:avLst/>
          </a:prstGeom>
          <a:ln w="9525">
            <a:solidFill>
              <a:srgbClr val="4E4251"/>
            </a:solidFill>
          </a:ln>
        </p:spPr>
      </p:pic>
      <p:sp>
        <p:nvSpPr>
          <p:cNvPr id="12" name="テキスト ボックス 11">
            <a:extLst>
              <a:ext uri="{FF2B5EF4-FFF2-40B4-BE49-F238E27FC236}">
                <a16:creationId xmlns:a16="http://schemas.microsoft.com/office/drawing/2014/main" id="{DEDA97A9-7A12-4CC9-86AE-F7F84638472C}"/>
              </a:ext>
            </a:extLst>
          </p:cNvPr>
          <p:cNvSpPr txBox="1"/>
          <p:nvPr/>
        </p:nvSpPr>
        <p:spPr>
          <a:xfrm>
            <a:off x="922902" y="5350833"/>
            <a:ext cx="2581156" cy="276999"/>
          </a:xfrm>
          <a:prstGeom prst="rect">
            <a:avLst/>
          </a:prstGeom>
          <a:noFill/>
        </p:spPr>
        <p:txBody>
          <a:bodyPr wrap="none" rtlCol="0">
            <a:spAutoFit/>
          </a:bodyPr>
          <a:lstStyle/>
          <a:p>
            <a:r>
              <a:rPr kumimoji="1" lang="en-US" altLang="ja-JP" sz="1200" dirty="0">
                <a:latin typeface="游ゴシック" panose="020B0400000000000000" pitchFamily="50" charset="-128"/>
                <a:ea typeface="游ゴシック" panose="020B0400000000000000" pitchFamily="50" charset="-128"/>
                <a:hlinkClick r:id="rId4"/>
              </a:rPr>
              <a:t>https://youtu.be/WZNMbfBLLWo</a:t>
            </a:r>
            <a:endParaRPr kumimoji="1" lang="ja-JP" altLang="en-US" sz="1200" dirty="0">
              <a:latin typeface="游ゴシック" panose="020B0400000000000000" pitchFamily="50" charset="-128"/>
              <a:ea typeface="游ゴシック" panose="020B0400000000000000" pitchFamily="50" charset="-128"/>
            </a:endParaRPr>
          </a:p>
        </p:txBody>
      </p:sp>
      <p:sp>
        <p:nvSpPr>
          <p:cNvPr id="17" name="テキスト ボックス 16">
            <a:extLst>
              <a:ext uri="{FF2B5EF4-FFF2-40B4-BE49-F238E27FC236}">
                <a16:creationId xmlns:a16="http://schemas.microsoft.com/office/drawing/2014/main" id="{D2C74040-69DB-4E66-A534-E42DAC4C2A1B}"/>
              </a:ext>
            </a:extLst>
          </p:cNvPr>
          <p:cNvSpPr txBox="1"/>
          <p:nvPr/>
        </p:nvSpPr>
        <p:spPr>
          <a:xfrm>
            <a:off x="922902" y="4837697"/>
            <a:ext cx="1569660" cy="461665"/>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参考動画</a:t>
            </a:r>
            <a:r>
              <a:rPr kumimoji="1" lang="en-US" altLang="ja-JP" sz="1200" dirty="0">
                <a:latin typeface="游ゴシック" panose="020B0400000000000000" pitchFamily="50" charset="-128"/>
                <a:ea typeface="游ゴシック" panose="020B0400000000000000" pitchFamily="50" charset="-128"/>
              </a:rPr>
              <a:t>URL</a:t>
            </a:r>
          </a:p>
          <a:p>
            <a:r>
              <a:rPr kumimoji="1" lang="en-US" altLang="ja-JP" sz="1200" dirty="0">
                <a:solidFill>
                  <a:srgbClr val="FF0000"/>
                </a:solidFill>
                <a:latin typeface="游ゴシック" panose="020B0400000000000000" pitchFamily="50" charset="-128"/>
                <a:ea typeface="游ゴシック" panose="020B0400000000000000" pitchFamily="50" charset="-128"/>
              </a:rPr>
              <a:t>	※</a:t>
            </a:r>
            <a:r>
              <a:rPr kumimoji="1" lang="ja-JP" altLang="en-US" sz="1200" dirty="0">
                <a:solidFill>
                  <a:srgbClr val="FF0000"/>
                </a:solidFill>
                <a:latin typeface="游ゴシック" panose="020B0400000000000000" pitchFamily="50" charset="-128"/>
                <a:ea typeface="游ゴシック" panose="020B0400000000000000" pitchFamily="50" charset="-128"/>
              </a:rPr>
              <a:t>音が出ます</a:t>
            </a:r>
          </a:p>
        </p:txBody>
      </p:sp>
      <p:sp>
        <p:nvSpPr>
          <p:cNvPr id="18" name="テキスト ボックス 17">
            <a:extLst>
              <a:ext uri="{FF2B5EF4-FFF2-40B4-BE49-F238E27FC236}">
                <a16:creationId xmlns:a16="http://schemas.microsoft.com/office/drawing/2014/main" id="{0A5CA827-8396-4C7F-9346-7EF5523ABCB0}"/>
              </a:ext>
            </a:extLst>
          </p:cNvPr>
          <p:cNvSpPr txBox="1"/>
          <p:nvPr/>
        </p:nvSpPr>
        <p:spPr>
          <a:xfrm>
            <a:off x="833544" y="1323496"/>
            <a:ext cx="2339102"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リザルトシーン</a:t>
            </a:r>
            <a:endParaRPr kumimoji="1" lang="en-US" altLang="ja-JP" sz="2400"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92795DF5-CC1F-472C-974E-884CC84A2321}"/>
              </a:ext>
            </a:extLst>
          </p:cNvPr>
          <p:cNvSpPr txBox="1"/>
          <p:nvPr/>
        </p:nvSpPr>
        <p:spPr>
          <a:xfrm>
            <a:off x="891771" y="1757431"/>
            <a:ext cx="3438781" cy="584775"/>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参考にしたゲームをもとにコミカルな雰囲気で仕上げました。</a:t>
            </a:r>
            <a:endParaRPr kumimoji="1" lang="en-US" altLang="ja-JP" sz="16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F25944B1-18A9-42CF-B8C1-3E3CE2BCCA25}"/>
              </a:ext>
            </a:extLst>
          </p:cNvPr>
          <p:cNvSpPr txBox="1"/>
          <p:nvPr/>
        </p:nvSpPr>
        <p:spPr>
          <a:xfrm>
            <a:off x="5537409" y="1323496"/>
            <a:ext cx="2031325"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データの管理</a:t>
            </a:r>
            <a:endParaRPr kumimoji="1" lang="en-US" altLang="ja-JP" sz="2400" dirty="0">
              <a:latin typeface="メイリオ" panose="020B0604030504040204" pitchFamily="50" charset="-128"/>
              <a:ea typeface="メイリオ" panose="020B0604030504040204" pitchFamily="50" charset="-128"/>
            </a:endParaRPr>
          </a:p>
        </p:txBody>
      </p:sp>
      <p:pic>
        <p:nvPicPr>
          <p:cNvPr id="24" name="図 23">
            <a:extLst>
              <a:ext uri="{FF2B5EF4-FFF2-40B4-BE49-F238E27FC236}">
                <a16:creationId xmlns:a16="http://schemas.microsoft.com/office/drawing/2014/main" id="{1BA8CC8A-DC36-4EB3-A7A6-95F2492516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720" y="2641669"/>
            <a:ext cx="3349086" cy="1883861"/>
          </a:xfrm>
          <a:prstGeom prst="rect">
            <a:avLst/>
          </a:prstGeom>
          <a:ln w="19050">
            <a:solidFill>
              <a:srgbClr val="4E4251"/>
            </a:solidFill>
          </a:ln>
        </p:spPr>
      </p:pic>
      <p:sp>
        <p:nvSpPr>
          <p:cNvPr id="30" name="テキスト ボックス 29">
            <a:extLst>
              <a:ext uri="{FF2B5EF4-FFF2-40B4-BE49-F238E27FC236}">
                <a16:creationId xmlns:a16="http://schemas.microsoft.com/office/drawing/2014/main" id="{83B48C7A-D04D-4381-808E-9725AED3B38E}"/>
              </a:ext>
            </a:extLst>
          </p:cNvPr>
          <p:cNvSpPr txBox="1"/>
          <p:nvPr/>
        </p:nvSpPr>
        <p:spPr>
          <a:xfrm>
            <a:off x="5537409" y="1770613"/>
            <a:ext cx="3672800" cy="1323439"/>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リス配置データ、モデルデータのパス</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など制作中頻繁に変更の可能性がある</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ものについては</a:t>
            </a:r>
            <a:r>
              <a:rPr kumimoji="1" lang="en-US" altLang="ja-JP" sz="1600" dirty="0">
                <a:latin typeface="メイリオ" panose="020B0604030504040204" pitchFamily="50" charset="-128"/>
                <a:ea typeface="メイリオ" panose="020B0604030504040204" pitchFamily="50" charset="-128"/>
              </a:rPr>
              <a:t>XML</a:t>
            </a:r>
            <a:r>
              <a:rPr kumimoji="1" lang="ja-JP" altLang="en-US" sz="1600" dirty="0">
                <a:latin typeface="メイリオ" panose="020B0604030504040204" pitchFamily="50" charset="-128"/>
                <a:ea typeface="メイリオ" panose="020B0604030504040204" pitchFamily="50" charset="-128"/>
              </a:rPr>
              <a:t>形式で外部に</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データを作成し、実行時に読みこみを</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行っています。</a:t>
            </a:r>
            <a:endParaRPr kumimoji="1" lang="en-US" altLang="ja-JP" sz="1600"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2C80388B-DFA0-403C-A4D8-6973DE5A14B5}"/>
              </a:ext>
            </a:extLst>
          </p:cNvPr>
          <p:cNvSpPr txBox="1"/>
          <p:nvPr/>
        </p:nvSpPr>
        <p:spPr>
          <a:xfrm>
            <a:off x="6163525" y="5316899"/>
            <a:ext cx="1107996" cy="276999"/>
          </a:xfrm>
          <a:prstGeom prst="rect">
            <a:avLst/>
          </a:prstGeom>
          <a:noFill/>
        </p:spPr>
        <p:txBody>
          <a:bodyPr wrap="none" rtlCol="0">
            <a:spAutoFit/>
          </a:bodyPr>
          <a:lstStyle/>
          <a:p>
            <a:r>
              <a:rPr kumimoji="1" lang="en-US" altLang="ja-JP" sz="1200" dirty="0"/>
              <a:t>	</a:t>
            </a:r>
            <a:endParaRPr kumimoji="1" lang="ja-JP" altLang="en-US" sz="1200" dirty="0"/>
          </a:p>
        </p:txBody>
      </p:sp>
      <p:pic>
        <p:nvPicPr>
          <p:cNvPr id="42" name="図 41">
            <a:extLst>
              <a:ext uri="{FF2B5EF4-FFF2-40B4-BE49-F238E27FC236}">
                <a16:creationId xmlns:a16="http://schemas.microsoft.com/office/drawing/2014/main" id="{E833D89A-D60C-4096-BED5-70ED72456E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6448" y="3037757"/>
            <a:ext cx="3195958" cy="2164609"/>
          </a:xfrm>
          <a:prstGeom prst="rect">
            <a:avLst/>
          </a:prstGeom>
          <a:ln w="19050">
            <a:solidFill>
              <a:srgbClr val="4E4251"/>
            </a:solidFill>
          </a:ln>
        </p:spPr>
      </p:pic>
      <p:sp>
        <p:nvSpPr>
          <p:cNvPr id="2" name="テキスト ボックス 1">
            <a:extLst>
              <a:ext uri="{FF2B5EF4-FFF2-40B4-BE49-F238E27FC236}">
                <a16:creationId xmlns:a16="http://schemas.microsoft.com/office/drawing/2014/main" id="{E8893875-669E-4CF8-ABF3-F61F66475A0F}"/>
              </a:ext>
            </a:extLst>
          </p:cNvPr>
          <p:cNvSpPr txBox="1"/>
          <p:nvPr/>
        </p:nvSpPr>
        <p:spPr>
          <a:xfrm>
            <a:off x="5577532" y="5243921"/>
            <a:ext cx="3284874" cy="553998"/>
          </a:xfrm>
          <a:prstGeom prst="rect">
            <a:avLst/>
          </a:prstGeom>
          <a:noFill/>
        </p:spPr>
        <p:txBody>
          <a:bodyPr wrap="none" rtlCol="0">
            <a:spAutoFit/>
          </a:bodyPr>
          <a:lstStyle/>
          <a:p>
            <a:r>
              <a:rPr kumimoji="1" lang="ja-JP" altLang="en-US" sz="1000" dirty="0"/>
              <a:t>ステージ全体の</a:t>
            </a:r>
            <a:r>
              <a:rPr kumimoji="1" lang="en-US" altLang="ja-JP" sz="1000" dirty="0"/>
              <a:t>XML</a:t>
            </a:r>
          </a:p>
          <a:p>
            <a:r>
              <a:rPr kumimoji="1" lang="ja-JP" altLang="en-US" sz="1000" dirty="0"/>
              <a:t>この</a:t>
            </a:r>
            <a:r>
              <a:rPr kumimoji="1" lang="en-US" altLang="ja-JP" sz="1000" dirty="0"/>
              <a:t>XML</a:t>
            </a:r>
            <a:r>
              <a:rPr kumimoji="1" lang="ja-JP" altLang="en-US" sz="1000" dirty="0"/>
              <a:t>をもとにステージのモデル、リスの配置位置</a:t>
            </a:r>
            <a:endParaRPr kumimoji="1" lang="en-US" altLang="ja-JP" sz="1000" dirty="0"/>
          </a:p>
          <a:p>
            <a:r>
              <a:rPr lang="ja-JP" altLang="en-US" sz="1000" dirty="0"/>
              <a:t>などが保存された別の</a:t>
            </a:r>
            <a:r>
              <a:rPr lang="en-US" altLang="ja-JP" sz="1000" dirty="0"/>
              <a:t>XML</a:t>
            </a:r>
            <a:r>
              <a:rPr lang="ja-JP" altLang="en-US" sz="1000" dirty="0"/>
              <a:t>を読み込みに行く。</a:t>
            </a:r>
            <a:endParaRPr kumimoji="1" lang="ja-JP" altLang="en-US" sz="1000" dirty="0"/>
          </a:p>
        </p:txBody>
      </p:sp>
    </p:spTree>
    <p:extLst>
      <p:ext uri="{BB962C8B-B14F-4D97-AF65-F5344CB8AC3E}">
        <p14:creationId xmlns:p14="http://schemas.microsoft.com/office/powerpoint/2010/main" val="3422913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F09B84C-5068-43FC-8C3B-EB8EB72C2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814" y="4853798"/>
            <a:ext cx="1034637" cy="1034637"/>
          </a:xfrm>
          <a:prstGeom prst="rect">
            <a:avLst/>
          </a:prstGeom>
        </p:spPr>
      </p:pic>
      <p:sp>
        <p:nvSpPr>
          <p:cNvPr id="16" name="正方形/長方形 15">
            <a:extLst>
              <a:ext uri="{FF2B5EF4-FFF2-40B4-BE49-F238E27FC236}">
                <a16:creationId xmlns:a16="http://schemas.microsoft.com/office/drawing/2014/main" id="{BB4F21B9-C780-4479-B498-44CA41BF269D}"/>
              </a:ext>
            </a:extLst>
          </p:cNvPr>
          <p:cNvSpPr/>
          <p:nvPr/>
        </p:nvSpPr>
        <p:spPr>
          <a:xfrm>
            <a:off x="5838208" y="4220837"/>
            <a:ext cx="3990465" cy="1503614"/>
          </a:xfrm>
          <a:prstGeom prst="rect">
            <a:avLst/>
          </a:prstGeom>
          <a:solidFill>
            <a:schemeClr val="bg1"/>
          </a:solidFill>
          <a:ln w="1905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15" name="正方形/長方形 14">
            <a:extLst>
              <a:ext uri="{FF2B5EF4-FFF2-40B4-BE49-F238E27FC236}">
                <a16:creationId xmlns:a16="http://schemas.microsoft.com/office/drawing/2014/main" id="{C582F387-7A0B-4A94-B2A6-619D6814E0E7}"/>
              </a:ext>
            </a:extLst>
          </p:cNvPr>
          <p:cNvSpPr/>
          <p:nvPr/>
        </p:nvSpPr>
        <p:spPr>
          <a:xfrm>
            <a:off x="-746992" y="-64938"/>
            <a:ext cx="11543250" cy="931563"/>
          </a:xfrm>
          <a:prstGeom prst="rect">
            <a:avLst/>
          </a:prstGeom>
          <a:gradFill flip="none" rotWithShape="1">
            <a:gsLst>
              <a:gs pos="0">
                <a:srgbClr val="806C68">
                  <a:tint val="66000"/>
                  <a:satMod val="160000"/>
                </a:srgbClr>
              </a:gs>
              <a:gs pos="50000">
                <a:srgbClr val="806C68">
                  <a:tint val="44500"/>
                  <a:satMod val="160000"/>
                </a:srgbClr>
              </a:gs>
              <a:gs pos="100000">
                <a:srgbClr val="806C68">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 name="正方形/長方形 4">
            <a:extLst>
              <a:ext uri="{FF2B5EF4-FFF2-40B4-BE49-F238E27FC236}">
                <a16:creationId xmlns:a16="http://schemas.microsoft.com/office/drawing/2014/main" id="{9AD5CEB6-0058-47E9-800E-0084BFDEF220}"/>
              </a:ext>
            </a:extLst>
          </p:cNvPr>
          <p:cNvSpPr/>
          <p:nvPr/>
        </p:nvSpPr>
        <p:spPr>
          <a:xfrm>
            <a:off x="-746992" y="5888435"/>
            <a:ext cx="11543250" cy="1026800"/>
          </a:xfrm>
          <a:prstGeom prst="rect">
            <a:avLst/>
          </a:prstGeom>
          <a:gradFill flip="none" rotWithShape="1">
            <a:gsLst>
              <a:gs pos="0">
                <a:srgbClr val="806C68">
                  <a:tint val="66000"/>
                  <a:satMod val="160000"/>
                </a:srgbClr>
              </a:gs>
              <a:gs pos="50000">
                <a:srgbClr val="806C68">
                  <a:tint val="44500"/>
                  <a:satMod val="160000"/>
                </a:srgbClr>
              </a:gs>
              <a:gs pos="100000">
                <a:srgbClr val="806C68">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8" name="テキスト ボックス 7">
            <a:extLst>
              <a:ext uri="{FF2B5EF4-FFF2-40B4-BE49-F238E27FC236}">
                <a16:creationId xmlns:a16="http://schemas.microsoft.com/office/drawing/2014/main" id="{D3119CE3-2B95-4A72-B8E2-3B0009A7F0DE}"/>
              </a:ext>
            </a:extLst>
          </p:cNvPr>
          <p:cNvSpPr txBox="1"/>
          <p:nvPr/>
        </p:nvSpPr>
        <p:spPr>
          <a:xfrm>
            <a:off x="5838208" y="4306077"/>
            <a:ext cx="1775571" cy="1384995"/>
          </a:xfrm>
          <a:prstGeom prst="rect">
            <a:avLst/>
          </a:prstGeom>
          <a:noFill/>
        </p:spPr>
        <p:txBody>
          <a:bodyPr wrap="square" rtlCol="0">
            <a:spAutoFit/>
          </a:bodyPr>
          <a:lstStyle/>
          <a:p>
            <a:pPr algn="r"/>
            <a:r>
              <a:rPr kumimoji="1" lang="ja-JP" altLang="en-US" sz="1400" b="1" dirty="0">
                <a:latin typeface="游ゴシック" panose="020B0400000000000000" pitchFamily="50" charset="-128"/>
                <a:ea typeface="游ゴシック" panose="020B0400000000000000" pitchFamily="50" charset="-128"/>
              </a:rPr>
              <a:t>プラットフォーム使用言語</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使用ライブラリ</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制作人数</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制作期間</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ジャンル</a:t>
            </a:r>
          </a:p>
        </p:txBody>
      </p:sp>
      <p:sp>
        <p:nvSpPr>
          <p:cNvPr id="9" name="テキスト ボックス 8">
            <a:extLst>
              <a:ext uri="{FF2B5EF4-FFF2-40B4-BE49-F238E27FC236}">
                <a16:creationId xmlns:a16="http://schemas.microsoft.com/office/drawing/2014/main" id="{2DE42B09-5027-4D53-ADE1-5B182E956F1D}"/>
              </a:ext>
            </a:extLst>
          </p:cNvPr>
          <p:cNvSpPr txBox="1"/>
          <p:nvPr/>
        </p:nvSpPr>
        <p:spPr>
          <a:xfrm>
            <a:off x="7613779" y="4306077"/>
            <a:ext cx="2407077" cy="1384995"/>
          </a:xfrm>
          <a:prstGeom prst="rect">
            <a:avLst/>
          </a:prstGeom>
          <a:noFill/>
        </p:spPr>
        <p:txBody>
          <a:bodyPr wrap="square" rtlCol="0">
            <a:spAutoFit/>
          </a:bodyPr>
          <a:lstStyle/>
          <a:p>
            <a:r>
              <a:rPr kumimoji="1" lang="en-US" altLang="ja-JP" sz="1400" b="1" dirty="0">
                <a:latin typeface="游ゴシック" panose="020B0400000000000000" pitchFamily="50" charset="-128"/>
                <a:ea typeface="游ゴシック" panose="020B0400000000000000" pitchFamily="50" charset="-128"/>
              </a:rPr>
              <a:t>PC</a:t>
            </a:r>
          </a:p>
          <a:p>
            <a:r>
              <a:rPr kumimoji="1" lang="ja-JP" altLang="en-US" sz="1400" b="1" spc="-300" dirty="0">
                <a:latin typeface="游ゴシック" panose="020B0400000000000000" pitchFamily="50" charset="-128"/>
                <a:ea typeface="游ゴシック" panose="020B0400000000000000" pitchFamily="50" charset="-128"/>
              </a:rPr>
              <a:t>Ｃ＋＋</a:t>
            </a:r>
            <a:endParaRPr kumimoji="1" lang="en-US" altLang="ja-JP" sz="1400" b="1" spc="-300" dirty="0">
              <a:latin typeface="游ゴシック" panose="020B0400000000000000" pitchFamily="50" charset="-128"/>
              <a:ea typeface="游ゴシック" panose="020B0400000000000000" pitchFamily="50" charset="-128"/>
            </a:endParaRPr>
          </a:p>
          <a:p>
            <a:r>
              <a:rPr kumimoji="1" lang="ja-JP" altLang="en-US" sz="1400" b="1" dirty="0">
                <a:latin typeface="游ゴシック" panose="020B0400000000000000" pitchFamily="50" charset="-128"/>
                <a:ea typeface="游ゴシック" panose="020B0400000000000000" pitchFamily="50" charset="-128"/>
              </a:rPr>
              <a:t>ＤＸライブラリ</a:t>
            </a:r>
            <a:endParaRPr kumimoji="1" lang="en-US" altLang="ja-JP" sz="1400" b="1" dirty="0">
              <a:latin typeface="游ゴシック" panose="020B0400000000000000" pitchFamily="50" charset="-128"/>
              <a:ea typeface="游ゴシック" panose="020B0400000000000000" pitchFamily="50" charset="-128"/>
            </a:endParaRPr>
          </a:p>
          <a:p>
            <a:r>
              <a:rPr kumimoji="1" lang="ja-JP" altLang="en-US" sz="1400" b="1" dirty="0">
                <a:latin typeface="游ゴシック" panose="020B0400000000000000" pitchFamily="50" charset="-128"/>
                <a:ea typeface="游ゴシック" panose="020B0400000000000000" pitchFamily="50" charset="-128"/>
              </a:rPr>
              <a:t>プログラマー</a:t>
            </a:r>
            <a:r>
              <a:rPr kumimoji="1" lang="en-US" altLang="ja-JP" sz="1400" b="1" dirty="0">
                <a:latin typeface="游ゴシック" panose="020B0400000000000000" pitchFamily="50" charset="-128"/>
                <a:ea typeface="游ゴシック" panose="020B0400000000000000" pitchFamily="50" charset="-128"/>
              </a:rPr>
              <a:t>4</a:t>
            </a:r>
            <a:r>
              <a:rPr kumimoji="1" lang="ja-JP" altLang="en-US" sz="1400" b="1" dirty="0">
                <a:latin typeface="游ゴシック" panose="020B0400000000000000" pitchFamily="50" charset="-128"/>
                <a:ea typeface="游ゴシック" panose="020B0400000000000000" pitchFamily="50" charset="-128"/>
              </a:rPr>
              <a:t>人</a:t>
            </a:r>
            <a:endParaRPr kumimoji="1" lang="en-US" altLang="ja-JP" sz="1400" b="1" dirty="0">
              <a:latin typeface="游ゴシック" panose="020B0400000000000000" pitchFamily="50" charset="-128"/>
              <a:ea typeface="游ゴシック" panose="020B0400000000000000" pitchFamily="50" charset="-128"/>
            </a:endParaRPr>
          </a:p>
          <a:p>
            <a:r>
              <a:rPr kumimoji="1" lang="en-US" altLang="ja-JP" sz="1400" b="1" dirty="0">
                <a:latin typeface="游ゴシック" panose="020B0400000000000000" pitchFamily="50" charset="-128"/>
                <a:ea typeface="游ゴシック" panose="020B0400000000000000" pitchFamily="50" charset="-128"/>
              </a:rPr>
              <a:t>2020</a:t>
            </a:r>
            <a:r>
              <a:rPr kumimoji="1" lang="ja-JP" altLang="en-US" sz="1400" b="1" dirty="0">
                <a:latin typeface="游ゴシック" panose="020B0400000000000000" pitchFamily="50" charset="-128"/>
                <a:ea typeface="游ゴシック" panose="020B0400000000000000" pitchFamily="50" charset="-128"/>
              </a:rPr>
              <a:t>年</a:t>
            </a:r>
            <a:r>
              <a:rPr kumimoji="1" lang="en-US" altLang="ja-JP" sz="1400" b="1" dirty="0">
                <a:latin typeface="游ゴシック" panose="020B0400000000000000" pitchFamily="50" charset="-128"/>
                <a:ea typeface="游ゴシック" panose="020B0400000000000000" pitchFamily="50" charset="-128"/>
              </a:rPr>
              <a:t>10</a:t>
            </a:r>
            <a:r>
              <a:rPr kumimoji="1" lang="ja-JP" altLang="en-US" sz="1400" b="1" dirty="0">
                <a:latin typeface="游ゴシック" panose="020B0400000000000000" pitchFamily="50" charset="-128"/>
                <a:ea typeface="游ゴシック" panose="020B0400000000000000" pitchFamily="50" charset="-128"/>
              </a:rPr>
              <a:t>月～</a:t>
            </a:r>
            <a:r>
              <a:rPr kumimoji="1" lang="en-US" altLang="ja-JP" sz="1400" b="1" dirty="0">
                <a:latin typeface="游ゴシック" panose="020B0400000000000000" pitchFamily="50" charset="-128"/>
                <a:ea typeface="游ゴシック" panose="020B0400000000000000" pitchFamily="50" charset="-128"/>
              </a:rPr>
              <a:t>2021</a:t>
            </a:r>
            <a:r>
              <a:rPr kumimoji="1" lang="ja-JP" altLang="en-US" sz="1400" b="1" dirty="0">
                <a:latin typeface="游ゴシック" panose="020B0400000000000000" pitchFamily="50" charset="-128"/>
                <a:ea typeface="游ゴシック" panose="020B0400000000000000" pitchFamily="50" charset="-128"/>
              </a:rPr>
              <a:t>年</a:t>
            </a:r>
            <a:r>
              <a:rPr kumimoji="1" lang="en-US" altLang="ja-JP" sz="1400" b="1" dirty="0">
                <a:latin typeface="游ゴシック" panose="020B0400000000000000" pitchFamily="50" charset="-128"/>
                <a:ea typeface="游ゴシック" panose="020B0400000000000000" pitchFamily="50" charset="-128"/>
              </a:rPr>
              <a:t>02</a:t>
            </a:r>
            <a:r>
              <a:rPr kumimoji="1" lang="ja-JP" altLang="en-US" sz="1400" b="1" dirty="0">
                <a:latin typeface="游ゴシック" panose="020B0400000000000000" pitchFamily="50" charset="-128"/>
                <a:ea typeface="游ゴシック" panose="020B0400000000000000" pitchFamily="50" charset="-128"/>
              </a:rPr>
              <a:t>月</a:t>
            </a:r>
            <a:endParaRPr kumimoji="1" lang="en-US" altLang="ja-JP" sz="1400" b="1" dirty="0">
              <a:latin typeface="游ゴシック" panose="020B0400000000000000" pitchFamily="50" charset="-128"/>
              <a:ea typeface="游ゴシック" panose="020B0400000000000000" pitchFamily="50" charset="-128"/>
            </a:endParaRPr>
          </a:p>
          <a:p>
            <a:r>
              <a:rPr kumimoji="1" lang="ja-JP" altLang="en-US" sz="1400" b="1" dirty="0">
                <a:latin typeface="游ゴシック" panose="020B0400000000000000" pitchFamily="50" charset="-128"/>
                <a:ea typeface="游ゴシック" panose="020B0400000000000000" pitchFamily="50" charset="-128"/>
              </a:rPr>
              <a:t>ローグライク</a:t>
            </a:r>
            <a:endParaRPr kumimoji="1" lang="en-US" altLang="ja-JP" sz="1400" b="1" dirty="0">
              <a:latin typeface="游ゴシック" panose="020B0400000000000000" pitchFamily="50" charset="-128"/>
              <a:ea typeface="游ゴシック" panose="020B0400000000000000" pitchFamily="50" charset="-128"/>
            </a:endParaRPr>
          </a:p>
        </p:txBody>
      </p:sp>
      <p:sp>
        <p:nvSpPr>
          <p:cNvPr id="11" name="テキスト ボックス 10">
            <a:extLst>
              <a:ext uri="{FF2B5EF4-FFF2-40B4-BE49-F238E27FC236}">
                <a16:creationId xmlns:a16="http://schemas.microsoft.com/office/drawing/2014/main" id="{31B48F5B-FDF0-4FDF-A605-B269A71493C3}"/>
              </a:ext>
            </a:extLst>
          </p:cNvPr>
          <p:cNvSpPr txBox="1"/>
          <p:nvPr/>
        </p:nvSpPr>
        <p:spPr>
          <a:xfrm>
            <a:off x="848255" y="5508284"/>
            <a:ext cx="3804247" cy="276999"/>
          </a:xfrm>
          <a:prstGeom prst="rect">
            <a:avLst/>
          </a:prstGeom>
          <a:noFill/>
        </p:spPr>
        <p:txBody>
          <a:bodyPr wrap="none" rtlCol="0">
            <a:spAutoFit/>
          </a:bodyPr>
          <a:lstStyle/>
          <a:p>
            <a:r>
              <a:rPr kumimoji="1" lang="en-US" altLang="ja-JP" sz="1200" dirty="0">
                <a:latin typeface="游ゴシック" panose="020B0400000000000000" pitchFamily="50" charset="-128"/>
                <a:ea typeface="游ゴシック" panose="020B0400000000000000" pitchFamily="50" charset="-128"/>
                <a:hlinkClick r:id="rId4"/>
              </a:rPr>
              <a:t>https://www.youtube.com/watch?v=y5Psa-tXMHs</a:t>
            </a:r>
            <a:endParaRPr kumimoji="1" lang="ja-JP" altLang="en-US" sz="1200" dirty="0">
              <a:latin typeface="游ゴシック" panose="020B0400000000000000" pitchFamily="50" charset="-128"/>
              <a:ea typeface="游ゴシック" panose="020B0400000000000000" pitchFamily="50" charset="-128"/>
            </a:endParaRPr>
          </a:p>
        </p:txBody>
      </p:sp>
      <p:sp>
        <p:nvSpPr>
          <p:cNvPr id="20" name="テキスト ボックス 19">
            <a:extLst>
              <a:ext uri="{FF2B5EF4-FFF2-40B4-BE49-F238E27FC236}">
                <a16:creationId xmlns:a16="http://schemas.microsoft.com/office/drawing/2014/main" id="{3EA62FCD-2676-4123-B9B4-70E0C461010C}"/>
              </a:ext>
            </a:extLst>
          </p:cNvPr>
          <p:cNvSpPr txBox="1"/>
          <p:nvPr/>
        </p:nvSpPr>
        <p:spPr>
          <a:xfrm>
            <a:off x="196152" y="1211216"/>
            <a:ext cx="5724644" cy="3539430"/>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学内ゲームコンテストのためにチームで制作した作品です。</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コンテストでは準優勝でした。</a:t>
            </a:r>
            <a:endParaRPr kumimoji="1" lang="en-US" altLang="ja-JP" sz="1600" dirty="0">
              <a:latin typeface="メイリオ" panose="020B0604030504040204" pitchFamily="50" charset="-128"/>
              <a:ea typeface="メイリオ" panose="020B0604030504040204" pitchFamily="50" charset="-128"/>
            </a:endParaRPr>
          </a:p>
          <a:p>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様々な効果を持つ魔法を組みあわせて自分だけのオリジナル</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魔法を作成しながら、ランダムで生成されるダンジョンの</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奥底に眠る幻の秘術を手に入れるゲームです。</a:t>
            </a:r>
            <a:endParaRPr kumimoji="1" lang="en-US" altLang="ja-JP" sz="1600" dirty="0">
              <a:latin typeface="メイリオ" panose="020B0604030504040204" pitchFamily="50" charset="-128"/>
              <a:ea typeface="メイリオ" panose="020B0604030504040204" pitchFamily="50" charset="-128"/>
            </a:endParaRPr>
          </a:p>
          <a:p>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私が担当した個所は</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・ダンジョンのランダム生成</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・生成するために必要なデータ作成</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の二箇所です。</a:t>
            </a:r>
            <a:endParaRPr kumimoji="1" lang="en-US" altLang="ja-JP" sz="1600" dirty="0">
              <a:latin typeface="メイリオ" panose="020B0604030504040204" pitchFamily="50" charset="-128"/>
              <a:ea typeface="メイリオ" panose="020B0604030504040204" pitchFamily="50" charset="-128"/>
            </a:endParaRPr>
          </a:p>
          <a:p>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特にダンジョンのランダム生成箇所はある程度の難易度調整</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を行うために工夫して制作しました。</a:t>
            </a:r>
            <a:endParaRPr kumimoji="1" lang="en-US" altLang="ja-JP" sz="1600" dirty="0">
              <a:latin typeface="メイリオ" panose="020B0604030504040204" pitchFamily="50" charset="-128"/>
              <a:ea typeface="メイリオ" panose="020B0604030504040204" pitchFamily="50" charset="-128"/>
            </a:endParaRPr>
          </a:p>
        </p:txBody>
      </p:sp>
      <p:cxnSp>
        <p:nvCxnSpPr>
          <p:cNvPr id="17" name="直線コネクタ 16">
            <a:extLst>
              <a:ext uri="{FF2B5EF4-FFF2-40B4-BE49-F238E27FC236}">
                <a16:creationId xmlns:a16="http://schemas.microsoft.com/office/drawing/2014/main" id="{DB8E91A0-C7F1-4646-904A-36D523145F74}"/>
              </a:ext>
            </a:extLst>
          </p:cNvPr>
          <p:cNvCxnSpPr>
            <a:cxnSpLocks/>
          </p:cNvCxnSpPr>
          <p:nvPr/>
        </p:nvCxnSpPr>
        <p:spPr>
          <a:xfrm>
            <a:off x="9686248" y="2193107"/>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図 18">
            <a:extLst>
              <a:ext uri="{FF2B5EF4-FFF2-40B4-BE49-F238E27FC236}">
                <a16:creationId xmlns:a16="http://schemas.microsoft.com/office/drawing/2014/main" id="{84C04147-C9CC-4626-8787-E04DF5C08F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152" y="115845"/>
            <a:ext cx="1929468" cy="750780"/>
          </a:xfrm>
          <a:prstGeom prst="rect">
            <a:avLst/>
          </a:prstGeom>
        </p:spPr>
      </p:pic>
      <p:pic>
        <p:nvPicPr>
          <p:cNvPr id="22" name="図 21">
            <a:extLst>
              <a:ext uri="{FF2B5EF4-FFF2-40B4-BE49-F238E27FC236}">
                <a16:creationId xmlns:a16="http://schemas.microsoft.com/office/drawing/2014/main" id="{03D9A9A0-91E2-496C-987A-8323C2A2C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2307" y="5958059"/>
            <a:ext cx="1929468" cy="750780"/>
          </a:xfrm>
          <a:prstGeom prst="rect">
            <a:avLst/>
          </a:prstGeom>
        </p:spPr>
      </p:pic>
      <p:pic>
        <p:nvPicPr>
          <p:cNvPr id="23" name="図 22">
            <a:extLst>
              <a:ext uri="{FF2B5EF4-FFF2-40B4-BE49-F238E27FC236}">
                <a16:creationId xmlns:a16="http://schemas.microsoft.com/office/drawing/2014/main" id="{86477A5E-9C94-4F0E-92A7-705C781031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8208" y="1133549"/>
            <a:ext cx="3990490" cy="2244651"/>
          </a:xfrm>
          <a:prstGeom prst="rect">
            <a:avLst/>
          </a:prstGeom>
          <a:ln w="12700">
            <a:solidFill>
              <a:srgbClr val="4E4251"/>
            </a:solidFill>
          </a:ln>
        </p:spPr>
      </p:pic>
      <p:sp>
        <p:nvSpPr>
          <p:cNvPr id="18" name="テキスト ボックス 17">
            <a:extLst>
              <a:ext uri="{FF2B5EF4-FFF2-40B4-BE49-F238E27FC236}">
                <a16:creationId xmlns:a16="http://schemas.microsoft.com/office/drawing/2014/main" id="{46C953C6-C36F-4CC1-B7CD-57A99300CE96}"/>
              </a:ext>
            </a:extLst>
          </p:cNvPr>
          <p:cNvSpPr txBox="1"/>
          <p:nvPr/>
        </p:nvSpPr>
        <p:spPr>
          <a:xfrm>
            <a:off x="3451983" y="5265064"/>
            <a:ext cx="1107996" cy="276999"/>
          </a:xfrm>
          <a:prstGeom prst="rect">
            <a:avLst/>
          </a:prstGeom>
          <a:noFill/>
        </p:spPr>
        <p:txBody>
          <a:bodyPr wrap="none" rtlCol="0">
            <a:spAutoFit/>
          </a:bodyPr>
          <a:lstStyle/>
          <a:p>
            <a:r>
              <a:rPr kumimoji="1" lang="en-US" altLang="ja-JP" sz="1200" dirty="0">
                <a:solidFill>
                  <a:srgbClr val="FF0000"/>
                </a:solidFill>
                <a:latin typeface="游ゴシック" panose="020B0400000000000000" pitchFamily="50" charset="-128"/>
                <a:ea typeface="游ゴシック" panose="020B0400000000000000" pitchFamily="50" charset="-128"/>
              </a:rPr>
              <a:t>※</a:t>
            </a:r>
            <a:r>
              <a:rPr kumimoji="1" lang="ja-JP" altLang="en-US" sz="1200" dirty="0">
                <a:solidFill>
                  <a:srgbClr val="FF0000"/>
                </a:solidFill>
                <a:latin typeface="游ゴシック" panose="020B0400000000000000" pitchFamily="50" charset="-128"/>
                <a:ea typeface="游ゴシック" panose="020B0400000000000000" pitchFamily="50" charset="-128"/>
              </a:rPr>
              <a:t>音が出ます</a:t>
            </a:r>
          </a:p>
        </p:txBody>
      </p:sp>
      <p:sp>
        <p:nvSpPr>
          <p:cNvPr id="21" name="テキスト ボックス 20">
            <a:extLst>
              <a:ext uri="{FF2B5EF4-FFF2-40B4-BE49-F238E27FC236}">
                <a16:creationId xmlns:a16="http://schemas.microsoft.com/office/drawing/2014/main" id="{C2CF1693-7C60-4418-8FB1-86483CFED6C8}"/>
              </a:ext>
            </a:extLst>
          </p:cNvPr>
          <p:cNvSpPr txBox="1"/>
          <p:nvPr/>
        </p:nvSpPr>
        <p:spPr>
          <a:xfrm>
            <a:off x="4560430" y="4690582"/>
            <a:ext cx="1015021" cy="276999"/>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紹介動画</a:t>
            </a:r>
            <a:r>
              <a:rPr kumimoji="1" lang="en-US" altLang="ja-JP" sz="1200" dirty="0">
                <a:latin typeface="游ゴシック" panose="020B0400000000000000" pitchFamily="50" charset="-128"/>
                <a:ea typeface="游ゴシック" panose="020B0400000000000000" pitchFamily="50" charset="-128"/>
              </a:rPr>
              <a:t>QR</a:t>
            </a:r>
          </a:p>
        </p:txBody>
      </p:sp>
    </p:spTree>
    <p:extLst>
      <p:ext uri="{BB962C8B-B14F-4D97-AF65-F5344CB8AC3E}">
        <p14:creationId xmlns:p14="http://schemas.microsoft.com/office/powerpoint/2010/main" val="2760926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27FCBFF1-8E52-444D-AAA1-AD480DFF337D}"/>
              </a:ext>
            </a:extLst>
          </p:cNvPr>
          <p:cNvSpPr/>
          <p:nvPr/>
        </p:nvSpPr>
        <p:spPr>
          <a:xfrm>
            <a:off x="-746992" y="-64938"/>
            <a:ext cx="11543250" cy="931563"/>
          </a:xfrm>
          <a:prstGeom prst="rect">
            <a:avLst/>
          </a:prstGeom>
          <a:gradFill flip="none" rotWithShape="1">
            <a:gsLst>
              <a:gs pos="0">
                <a:srgbClr val="806C68">
                  <a:tint val="66000"/>
                  <a:satMod val="160000"/>
                </a:srgbClr>
              </a:gs>
              <a:gs pos="50000">
                <a:srgbClr val="806C68">
                  <a:tint val="44500"/>
                  <a:satMod val="160000"/>
                </a:srgbClr>
              </a:gs>
              <a:gs pos="100000">
                <a:srgbClr val="806C68">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21" name="正方形/長方形 20">
            <a:extLst>
              <a:ext uri="{FF2B5EF4-FFF2-40B4-BE49-F238E27FC236}">
                <a16:creationId xmlns:a16="http://schemas.microsoft.com/office/drawing/2014/main" id="{1A5EEFF1-CFFD-4C34-BD13-EA12CC3CCD9F}"/>
              </a:ext>
            </a:extLst>
          </p:cNvPr>
          <p:cNvSpPr/>
          <p:nvPr/>
        </p:nvSpPr>
        <p:spPr>
          <a:xfrm>
            <a:off x="-746992" y="5888435"/>
            <a:ext cx="11543250" cy="1026800"/>
          </a:xfrm>
          <a:prstGeom prst="rect">
            <a:avLst/>
          </a:prstGeom>
          <a:gradFill flip="none" rotWithShape="1">
            <a:gsLst>
              <a:gs pos="0">
                <a:srgbClr val="806C68">
                  <a:tint val="66000"/>
                  <a:satMod val="160000"/>
                </a:srgbClr>
              </a:gs>
              <a:gs pos="50000">
                <a:srgbClr val="806C68">
                  <a:tint val="44500"/>
                  <a:satMod val="160000"/>
                </a:srgbClr>
              </a:gs>
              <a:gs pos="100000">
                <a:srgbClr val="806C68">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pic>
        <p:nvPicPr>
          <p:cNvPr id="22" name="図 21">
            <a:extLst>
              <a:ext uri="{FF2B5EF4-FFF2-40B4-BE49-F238E27FC236}">
                <a16:creationId xmlns:a16="http://schemas.microsoft.com/office/drawing/2014/main" id="{03D9A9A0-91E2-496C-987A-8323C2A2C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2307" y="5958059"/>
            <a:ext cx="1929468" cy="750780"/>
          </a:xfrm>
          <a:prstGeom prst="rect">
            <a:avLst/>
          </a:prstGeom>
        </p:spPr>
      </p:pic>
      <p:sp>
        <p:nvSpPr>
          <p:cNvPr id="16" name="テキスト ボックス 15">
            <a:extLst>
              <a:ext uri="{FF2B5EF4-FFF2-40B4-BE49-F238E27FC236}">
                <a16:creationId xmlns:a16="http://schemas.microsoft.com/office/drawing/2014/main" id="{434F8667-DEA6-4EE6-9543-508FFC809370}"/>
              </a:ext>
            </a:extLst>
          </p:cNvPr>
          <p:cNvSpPr txBox="1"/>
          <p:nvPr/>
        </p:nvSpPr>
        <p:spPr>
          <a:xfrm>
            <a:off x="285509" y="130306"/>
            <a:ext cx="3552773" cy="646331"/>
          </a:xfrm>
          <a:prstGeom prst="rect">
            <a:avLst/>
          </a:prstGeom>
          <a:noFill/>
        </p:spPr>
        <p:txBody>
          <a:bodyPr wrap="square" rtlCol="0">
            <a:spAutoFit/>
          </a:bodyPr>
          <a:lstStyle/>
          <a:p>
            <a:r>
              <a:rPr kumimoji="1" lang="ja-JP" altLang="en-US" sz="3600" b="1" dirty="0">
                <a:latin typeface="游ゴシック" panose="020B0400000000000000" pitchFamily="50" charset="-128"/>
                <a:ea typeface="游ゴシック" panose="020B0400000000000000" pitchFamily="50" charset="-128"/>
              </a:rPr>
              <a:t>ダンジョン生成</a:t>
            </a:r>
          </a:p>
        </p:txBody>
      </p:sp>
      <p:sp>
        <p:nvSpPr>
          <p:cNvPr id="14" name="テキスト ボックス 13">
            <a:extLst>
              <a:ext uri="{FF2B5EF4-FFF2-40B4-BE49-F238E27FC236}">
                <a16:creationId xmlns:a16="http://schemas.microsoft.com/office/drawing/2014/main" id="{056F8BF1-CAB8-4B05-AFF6-C7610E773F5D}"/>
              </a:ext>
            </a:extLst>
          </p:cNvPr>
          <p:cNvSpPr txBox="1"/>
          <p:nvPr/>
        </p:nvSpPr>
        <p:spPr>
          <a:xfrm>
            <a:off x="196152" y="1211216"/>
            <a:ext cx="6340197" cy="2554545"/>
          </a:xfrm>
          <a:prstGeom prst="rect">
            <a:avLst/>
          </a:prstGeom>
          <a:noFill/>
        </p:spPr>
        <p:txBody>
          <a:bodyPr wrap="none" rtlCol="0">
            <a:spAutoFit/>
          </a:bodyPr>
          <a:lstStyle/>
          <a:p>
            <a:r>
              <a:rPr kumimoji="1" lang="en-US" altLang="ja-JP" sz="1600" dirty="0" err="1">
                <a:latin typeface="メイリオ" panose="020B0604030504040204" pitchFamily="50" charset="-128"/>
                <a:ea typeface="メイリオ" panose="020B0604030504040204" pitchFamily="50" charset="-128"/>
              </a:rPr>
              <a:t>DungeonGenerator</a:t>
            </a:r>
            <a:r>
              <a:rPr kumimoji="1" lang="ja-JP" altLang="en-US" sz="1600" dirty="0">
                <a:latin typeface="メイリオ" panose="020B0604030504040204" pitchFamily="50" charset="-128"/>
                <a:ea typeface="メイリオ" panose="020B0604030504040204" pitchFamily="50" charset="-128"/>
              </a:rPr>
              <a:t>はダンジョン生成関数が呼ばれるとまず</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開始位置となる部屋を</a:t>
            </a:r>
            <a:r>
              <a:rPr kumimoji="1" lang="en-US" altLang="ja-JP" sz="1600" dirty="0" err="1">
                <a:latin typeface="メイリオ" panose="020B0604030504040204" pitchFamily="50" charset="-128"/>
                <a:ea typeface="メイリオ" panose="020B0604030504040204" pitchFamily="50" charset="-128"/>
              </a:rPr>
              <a:t>DongeonDataBase</a:t>
            </a:r>
            <a:r>
              <a:rPr kumimoji="1" lang="ja-JP" altLang="en-US" sz="1600" dirty="0">
                <a:latin typeface="メイリオ" panose="020B0604030504040204" pitchFamily="50" charset="-128"/>
                <a:ea typeface="メイリオ" panose="020B0604030504040204" pitchFamily="50" charset="-128"/>
              </a:rPr>
              <a:t>からデータを受け取り</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作成します。</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その後開始位置を基準に</a:t>
            </a:r>
            <a:r>
              <a:rPr kumimoji="1" lang="en-US" altLang="ja-JP" sz="1600" dirty="0" err="1">
                <a:latin typeface="メイリオ" panose="020B0604030504040204" pitchFamily="50" charset="-128"/>
                <a:ea typeface="メイリオ" panose="020B0604030504040204" pitchFamily="50" charset="-128"/>
              </a:rPr>
              <a:t>DongeonDataBase</a:t>
            </a:r>
            <a:r>
              <a:rPr kumimoji="1" lang="ja-JP" altLang="en-US" sz="1600" dirty="0">
                <a:latin typeface="メイリオ" panose="020B0604030504040204" pitchFamily="50" charset="-128"/>
                <a:ea typeface="メイリオ" panose="020B0604030504040204" pitchFamily="50" charset="-128"/>
              </a:rPr>
              <a:t>からデータを受け取り</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ながら各方向にダンジョンを伸ばし、部屋の数が規定数以上に達し</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た場合最後にボス部屋を生成します。</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あらかじめ作成しておいた区画ごとに生成することによって、</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スタート地点周りの敵が強くなりすぎたり、ボス部屋の前には</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ショップを必ず生成したり等難易度のコントロールがしやすい</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ようになっています。</a:t>
            </a:r>
            <a:endParaRPr kumimoji="1" lang="en-US" altLang="ja-JP" sz="1600" dirty="0">
              <a:latin typeface="メイリオ" panose="020B0604030504040204" pitchFamily="50" charset="-128"/>
              <a:ea typeface="メイリオ" panose="020B0604030504040204" pitchFamily="50" charset="-128"/>
            </a:endParaRPr>
          </a:p>
        </p:txBody>
      </p:sp>
      <p:grpSp>
        <p:nvGrpSpPr>
          <p:cNvPr id="109" name="グループ化 108">
            <a:extLst>
              <a:ext uri="{FF2B5EF4-FFF2-40B4-BE49-F238E27FC236}">
                <a16:creationId xmlns:a16="http://schemas.microsoft.com/office/drawing/2014/main" id="{943B2108-BC7D-4048-8BF1-9E9B95CFA467}"/>
              </a:ext>
            </a:extLst>
          </p:cNvPr>
          <p:cNvGrpSpPr/>
          <p:nvPr/>
        </p:nvGrpSpPr>
        <p:grpSpPr>
          <a:xfrm>
            <a:off x="6648544" y="1037726"/>
            <a:ext cx="3110853" cy="4679608"/>
            <a:chOff x="6598995" y="1072055"/>
            <a:chExt cx="3110853" cy="4679608"/>
          </a:xfrm>
        </p:grpSpPr>
        <p:sp>
          <p:nvSpPr>
            <p:cNvPr id="107" name="正方形/長方形 106">
              <a:extLst>
                <a:ext uri="{FF2B5EF4-FFF2-40B4-BE49-F238E27FC236}">
                  <a16:creationId xmlns:a16="http://schemas.microsoft.com/office/drawing/2014/main" id="{B9C5F2F6-8138-420A-9C69-02560C122A6D}"/>
                </a:ext>
              </a:extLst>
            </p:cNvPr>
            <p:cNvSpPr/>
            <p:nvPr/>
          </p:nvSpPr>
          <p:spPr>
            <a:xfrm>
              <a:off x="6598995" y="1072055"/>
              <a:ext cx="3110853" cy="4679608"/>
            </a:xfrm>
            <a:prstGeom prst="rect">
              <a:avLst/>
            </a:prstGeom>
            <a:solidFill>
              <a:srgbClr val="C5C9C4"/>
            </a:solidFill>
            <a:ln w="1905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4" name="グループ化 103">
              <a:extLst>
                <a:ext uri="{FF2B5EF4-FFF2-40B4-BE49-F238E27FC236}">
                  <a16:creationId xmlns:a16="http://schemas.microsoft.com/office/drawing/2014/main" id="{2AC1BEBB-8A7D-4668-B419-CADED69977E3}"/>
                </a:ext>
              </a:extLst>
            </p:cNvPr>
            <p:cNvGrpSpPr/>
            <p:nvPr/>
          </p:nvGrpSpPr>
          <p:grpSpPr>
            <a:xfrm>
              <a:off x="6827436" y="1796363"/>
              <a:ext cx="2647950" cy="3379555"/>
              <a:chOff x="7040064" y="1658661"/>
              <a:chExt cx="2647950" cy="3379555"/>
            </a:xfrm>
          </p:grpSpPr>
          <p:sp>
            <p:nvSpPr>
              <p:cNvPr id="63" name="正方形/長方形 62">
                <a:extLst>
                  <a:ext uri="{FF2B5EF4-FFF2-40B4-BE49-F238E27FC236}">
                    <a16:creationId xmlns:a16="http://schemas.microsoft.com/office/drawing/2014/main" id="{1F66DF4D-E575-4457-B694-067FF2320445}"/>
                  </a:ext>
                </a:extLst>
              </p:cNvPr>
              <p:cNvSpPr/>
              <p:nvPr/>
            </p:nvSpPr>
            <p:spPr>
              <a:xfrm>
                <a:off x="7707872" y="3701304"/>
                <a:ext cx="656167" cy="668456"/>
              </a:xfrm>
              <a:prstGeom prst="rect">
                <a:avLst/>
              </a:prstGeom>
              <a:solidFill>
                <a:srgbClr val="E83825">
                  <a:alpha val="50000"/>
                </a:srgbClr>
              </a:solidFill>
              <a:ln w="19050">
                <a:solidFill>
                  <a:srgbClr val="4E425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62" name="テキスト ボックス 61">
                <a:extLst>
                  <a:ext uri="{FF2B5EF4-FFF2-40B4-BE49-F238E27FC236}">
                    <a16:creationId xmlns:a16="http://schemas.microsoft.com/office/drawing/2014/main" id="{E43FC9E7-8359-4235-B667-2C9E4F6D0013}"/>
                  </a:ext>
                </a:extLst>
              </p:cNvPr>
              <p:cNvSpPr txBox="1"/>
              <p:nvPr/>
            </p:nvSpPr>
            <p:spPr>
              <a:xfrm>
                <a:off x="7795746" y="3892594"/>
                <a:ext cx="480416" cy="226609"/>
              </a:xfrm>
              <a:prstGeom prst="rect">
                <a:avLst/>
              </a:prstGeom>
              <a:noFill/>
            </p:spPr>
            <p:txBody>
              <a:bodyPr wrap="square" rtlCol="0">
                <a:spAutoFit/>
              </a:bodyPr>
              <a:lstStyle/>
              <a:p>
                <a:r>
                  <a:rPr kumimoji="1" lang="en-US" altLang="ja-JP" sz="1200" dirty="0"/>
                  <a:t>Start</a:t>
                </a:r>
                <a:endParaRPr kumimoji="1" lang="ja-JP" altLang="en-US" sz="1200" dirty="0"/>
              </a:p>
            </p:txBody>
          </p:sp>
          <p:sp>
            <p:nvSpPr>
              <p:cNvPr id="89" name="正方形/長方形 88">
                <a:extLst>
                  <a:ext uri="{FF2B5EF4-FFF2-40B4-BE49-F238E27FC236}">
                    <a16:creationId xmlns:a16="http://schemas.microsoft.com/office/drawing/2014/main" id="{1C2662D9-E1A1-4725-AEE6-195607EC0EF8}"/>
                  </a:ext>
                </a:extLst>
              </p:cNvPr>
              <p:cNvSpPr/>
              <p:nvPr/>
            </p:nvSpPr>
            <p:spPr>
              <a:xfrm>
                <a:off x="7707872" y="3017742"/>
                <a:ext cx="656167" cy="668456"/>
              </a:xfrm>
              <a:prstGeom prst="rect">
                <a:avLst/>
              </a:prstGeom>
              <a:solidFill>
                <a:srgbClr val="4E4251">
                  <a:alpha val="50000"/>
                </a:srgbClr>
              </a:solidFill>
              <a:ln w="19050">
                <a:solidFill>
                  <a:srgbClr val="4E425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92" name="正方形/長方形 91">
                <a:extLst>
                  <a:ext uri="{FF2B5EF4-FFF2-40B4-BE49-F238E27FC236}">
                    <a16:creationId xmlns:a16="http://schemas.microsoft.com/office/drawing/2014/main" id="{D288B381-73CE-4363-A360-C7710CA802F9}"/>
                  </a:ext>
                </a:extLst>
              </p:cNvPr>
              <p:cNvSpPr/>
              <p:nvPr/>
            </p:nvSpPr>
            <p:spPr>
              <a:xfrm>
                <a:off x="8364039" y="3017742"/>
                <a:ext cx="656167" cy="668456"/>
              </a:xfrm>
              <a:prstGeom prst="rect">
                <a:avLst/>
              </a:prstGeom>
              <a:solidFill>
                <a:srgbClr val="4E4251">
                  <a:alpha val="50000"/>
                </a:srgbClr>
              </a:solidFill>
              <a:ln w="19050">
                <a:solidFill>
                  <a:srgbClr val="4E425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93" name="正方形/長方形 92">
                <a:extLst>
                  <a:ext uri="{FF2B5EF4-FFF2-40B4-BE49-F238E27FC236}">
                    <a16:creationId xmlns:a16="http://schemas.microsoft.com/office/drawing/2014/main" id="{06CE3B06-8F86-4904-9541-EAC979A6AE15}"/>
                  </a:ext>
                </a:extLst>
              </p:cNvPr>
              <p:cNvSpPr/>
              <p:nvPr/>
            </p:nvSpPr>
            <p:spPr>
              <a:xfrm>
                <a:off x="9031847" y="3017742"/>
                <a:ext cx="656167" cy="668456"/>
              </a:xfrm>
              <a:prstGeom prst="rect">
                <a:avLst/>
              </a:prstGeom>
              <a:solidFill>
                <a:srgbClr val="4E4251">
                  <a:alpha val="50000"/>
                </a:srgbClr>
              </a:solidFill>
              <a:ln w="19050">
                <a:solidFill>
                  <a:srgbClr val="4E425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94" name="正方形/長方形 93">
                <a:extLst>
                  <a:ext uri="{FF2B5EF4-FFF2-40B4-BE49-F238E27FC236}">
                    <a16:creationId xmlns:a16="http://schemas.microsoft.com/office/drawing/2014/main" id="{D426F0AD-7FB3-4D90-AAA2-B1CB71257EF4}"/>
                  </a:ext>
                </a:extLst>
              </p:cNvPr>
              <p:cNvSpPr/>
              <p:nvPr/>
            </p:nvSpPr>
            <p:spPr>
              <a:xfrm>
                <a:off x="8375680" y="3701304"/>
                <a:ext cx="656167" cy="668456"/>
              </a:xfrm>
              <a:prstGeom prst="rect">
                <a:avLst/>
              </a:prstGeom>
              <a:solidFill>
                <a:srgbClr val="4E4251">
                  <a:alpha val="50000"/>
                </a:srgbClr>
              </a:solidFill>
              <a:ln w="19050">
                <a:solidFill>
                  <a:srgbClr val="4E425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95" name="正方形/長方形 94">
                <a:extLst>
                  <a:ext uri="{FF2B5EF4-FFF2-40B4-BE49-F238E27FC236}">
                    <a16:creationId xmlns:a16="http://schemas.microsoft.com/office/drawing/2014/main" id="{EFE31BAB-EF99-4C78-ACBA-74438F6E193F}"/>
                  </a:ext>
                </a:extLst>
              </p:cNvPr>
              <p:cNvSpPr/>
              <p:nvPr/>
            </p:nvSpPr>
            <p:spPr>
              <a:xfrm>
                <a:off x="7707870" y="2334180"/>
                <a:ext cx="656167" cy="668456"/>
              </a:xfrm>
              <a:prstGeom prst="rect">
                <a:avLst/>
              </a:prstGeom>
              <a:solidFill>
                <a:srgbClr val="4E4251">
                  <a:alpha val="50000"/>
                </a:srgbClr>
              </a:solidFill>
              <a:ln w="19050">
                <a:solidFill>
                  <a:srgbClr val="4E425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96" name="正方形/長方形 95">
                <a:extLst>
                  <a:ext uri="{FF2B5EF4-FFF2-40B4-BE49-F238E27FC236}">
                    <a16:creationId xmlns:a16="http://schemas.microsoft.com/office/drawing/2014/main" id="{198D08DA-3452-43CC-8345-AEDD1C256968}"/>
                  </a:ext>
                </a:extLst>
              </p:cNvPr>
              <p:cNvSpPr/>
              <p:nvPr/>
            </p:nvSpPr>
            <p:spPr>
              <a:xfrm>
                <a:off x="8375680" y="2334180"/>
                <a:ext cx="656167" cy="668456"/>
              </a:xfrm>
              <a:prstGeom prst="rect">
                <a:avLst/>
              </a:prstGeom>
              <a:solidFill>
                <a:srgbClr val="4E4251">
                  <a:alpha val="50000"/>
                </a:srgbClr>
              </a:solidFill>
              <a:ln w="19050">
                <a:solidFill>
                  <a:srgbClr val="4E425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97" name="正方形/長方形 96">
                <a:extLst>
                  <a:ext uri="{FF2B5EF4-FFF2-40B4-BE49-F238E27FC236}">
                    <a16:creationId xmlns:a16="http://schemas.microsoft.com/office/drawing/2014/main" id="{F3DEC0CF-0126-4399-9393-1E3C84667367}"/>
                  </a:ext>
                </a:extLst>
              </p:cNvPr>
              <p:cNvSpPr/>
              <p:nvPr/>
            </p:nvSpPr>
            <p:spPr>
              <a:xfrm>
                <a:off x="7040064" y="3701304"/>
                <a:ext cx="656167" cy="668456"/>
              </a:xfrm>
              <a:prstGeom prst="rect">
                <a:avLst/>
              </a:prstGeom>
              <a:solidFill>
                <a:srgbClr val="4E4251">
                  <a:alpha val="50000"/>
                </a:srgbClr>
              </a:solidFill>
              <a:ln w="19050">
                <a:solidFill>
                  <a:srgbClr val="4E425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353CCD91-90E1-42A0-B0C6-2DCA0F8559BA}"/>
                  </a:ext>
                </a:extLst>
              </p:cNvPr>
              <p:cNvSpPr/>
              <p:nvPr/>
            </p:nvSpPr>
            <p:spPr>
              <a:xfrm>
                <a:off x="7707870" y="4369760"/>
                <a:ext cx="656167" cy="668456"/>
              </a:xfrm>
              <a:prstGeom prst="rect">
                <a:avLst/>
              </a:prstGeom>
              <a:solidFill>
                <a:srgbClr val="4E4251">
                  <a:alpha val="50000"/>
                </a:srgbClr>
              </a:solidFill>
              <a:ln w="19050">
                <a:solidFill>
                  <a:srgbClr val="4E425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02" name="正方形/長方形 101">
                <a:extLst>
                  <a:ext uri="{FF2B5EF4-FFF2-40B4-BE49-F238E27FC236}">
                    <a16:creationId xmlns:a16="http://schemas.microsoft.com/office/drawing/2014/main" id="{4F5C7804-12C2-4A03-A490-CD2D85DBE13C}"/>
                  </a:ext>
                </a:extLst>
              </p:cNvPr>
              <p:cNvSpPr/>
              <p:nvPr/>
            </p:nvSpPr>
            <p:spPr>
              <a:xfrm>
                <a:off x="8375680" y="1658661"/>
                <a:ext cx="656167" cy="668456"/>
              </a:xfrm>
              <a:prstGeom prst="rect">
                <a:avLst/>
              </a:prstGeom>
              <a:solidFill>
                <a:srgbClr val="E83825">
                  <a:alpha val="50000"/>
                </a:srgbClr>
              </a:solidFill>
              <a:ln w="19050">
                <a:solidFill>
                  <a:srgbClr val="4E425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03" name="テキスト ボックス 102">
                <a:extLst>
                  <a:ext uri="{FF2B5EF4-FFF2-40B4-BE49-F238E27FC236}">
                    <a16:creationId xmlns:a16="http://schemas.microsoft.com/office/drawing/2014/main" id="{AA580E71-5021-47B9-A500-AF46D5059864}"/>
                  </a:ext>
                </a:extLst>
              </p:cNvPr>
              <p:cNvSpPr txBox="1"/>
              <p:nvPr/>
            </p:nvSpPr>
            <p:spPr>
              <a:xfrm>
                <a:off x="8463554" y="1849951"/>
                <a:ext cx="480416" cy="276999"/>
              </a:xfrm>
              <a:prstGeom prst="rect">
                <a:avLst/>
              </a:prstGeom>
              <a:noFill/>
            </p:spPr>
            <p:txBody>
              <a:bodyPr wrap="square" rtlCol="0">
                <a:spAutoFit/>
              </a:bodyPr>
              <a:lstStyle/>
              <a:p>
                <a:r>
                  <a:rPr kumimoji="1" lang="en-US" altLang="ja-JP" sz="1200" dirty="0"/>
                  <a:t>Boss</a:t>
                </a:r>
              </a:p>
            </p:txBody>
          </p:sp>
        </p:grpSp>
        <p:sp>
          <p:nvSpPr>
            <p:cNvPr id="105" name="テキスト ボックス 104">
              <a:extLst>
                <a:ext uri="{FF2B5EF4-FFF2-40B4-BE49-F238E27FC236}">
                  <a16:creationId xmlns:a16="http://schemas.microsoft.com/office/drawing/2014/main" id="{842CF93B-A845-46E1-B6DF-6D8D06679170}"/>
                </a:ext>
              </a:extLst>
            </p:cNvPr>
            <p:cNvSpPr txBox="1"/>
            <p:nvPr/>
          </p:nvSpPr>
          <p:spPr>
            <a:xfrm>
              <a:off x="6827436" y="1208025"/>
              <a:ext cx="2646878" cy="461665"/>
            </a:xfrm>
            <a:prstGeom prst="rect">
              <a:avLst/>
            </a:prstGeom>
            <a:noFill/>
          </p:spPr>
          <p:txBody>
            <a:bodyPr wrap="none" rtlCol="0">
              <a:spAutoFit/>
            </a:bodyPr>
            <a:lstStyle/>
            <a:p>
              <a:r>
                <a:rPr kumimoji="1" lang="ja-JP" altLang="en-US" sz="1200" dirty="0"/>
                <a:t>生成されるダンジョンのイメージ</a:t>
              </a:r>
              <a:endParaRPr kumimoji="1" lang="en-US" altLang="ja-JP" sz="1200" dirty="0"/>
            </a:p>
            <a:p>
              <a:r>
                <a:rPr kumimoji="1" lang="ja-JP" altLang="en-US" sz="1200" dirty="0"/>
                <a:t>いくつもの区画によって構成される</a:t>
              </a:r>
              <a:endParaRPr kumimoji="1" lang="en-US" altLang="ja-JP" sz="1200" dirty="0"/>
            </a:p>
          </p:txBody>
        </p:sp>
        <p:sp>
          <p:nvSpPr>
            <p:cNvPr id="106" name="テキスト ボックス 105">
              <a:extLst>
                <a:ext uri="{FF2B5EF4-FFF2-40B4-BE49-F238E27FC236}">
                  <a16:creationId xmlns:a16="http://schemas.microsoft.com/office/drawing/2014/main" id="{0F69D70D-FF2A-4D41-B6E3-3D8432754C80}"/>
                </a:ext>
              </a:extLst>
            </p:cNvPr>
            <p:cNvSpPr txBox="1"/>
            <p:nvPr/>
          </p:nvSpPr>
          <p:spPr>
            <a:xfrm>
              <a:off x="7366045" y="5303364"/>
              <a:ext cx="2108269" cy="246221"/>
            </a:xfrm>
            <a:prstGeom prst="rect">
              <a:avLst/>
            </a:prstGeom>
            <a:noFill/>
          </p:spPr>
          <p:txBody>
            <a:bodyPr wrap="none" rtlCol="0">
              <a:spAutoFit/>
            </a:bodyPr>
            <a:lstStyle/>
            <a:p>
              <a:pPr marL="0" algn="l" rtl="0" eaLnBrk="1" latinLnBrk="0" hangingPunct="1">
                <a:spcBef>
                  <a:spcPts val="0"/>
                </a:spcBef>
                <a:spcAft>
                  <a:spcPts val="0"/>
                </a:spcAft>
              </a:pPr>
              <a:r>
                <a:rPr kumimoji="1" lang="ja-JP" altLang="ja-JP" sz="1000" kern="1200" dirty="0">
                  <a:solidFill>
                    <a:srgbClr val="000000"/>
                  </a:solidFill>
                  <a:effectLst/>
                  <a:latin typeface="Calibri" panose="020F0502020204030204" pitchFamily="34" charset="0"/>
                  <a:ea typeface="游ゴシック" panose="020B0400000000000000" pitchFamily="50" charset="-128"/>
                  <a:cs typeface="+mn-cs"/>
                </a:rPr>
                <a:t>灰色の部分はノーマルダンジョン</a:t>
              </a:r>
              <a:endParaRPr lang="ja-JP" altLang="ja-JP" sz="1000" dirty="0">
                <a:effectLst/>
              </a:endParaRPr>
            </a:p>
          </p:txBody>
        </p:sp>
      </p:grpSp>
    </p:spTree>
    <p:extLst>
      <p:ext uri="{BB962C8B-B14F-4D97-AF65-F5344CB8AC3E}">
        <p14:creationId xmlns:p14="http://schemas.microsoft.com/office/powerpoint/2010/main" val="2921260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7DC82C0F-8694-46B1-944E-3D242F7A9736}"/>
              </a:ext>
            </a:extLst>
          </p:cNvPr>
          <p:cNvSpPr/>
          <p:nvPr/>
        </p:nvSpPr>
        <p:spPr>
          <a:xfrm>
            <a:off x="-746992" y="-64938"/>
            <a:ext cx="11543250" cy="931563"/>
          </a:xfrm>
          <a:prstGeom prst="rect">
            <a:avLst/>
          </a:prstGeom>
          <a:gradFill flip="none" rotWithShape="1">
            <a:gsLst>
              <a:gs pos="0">
                <a:srgbClr val="806C68">
                  <a:tint val="66000"/>
                  <a:satMod val="160000"/>
                </a:srgbClr>
              </a:gs>
              <a:gs pos="50000">
                <a:srgbClr val="806C68">
                  <a:tint val="44500"/>
                  <a:satMod val="160000"/>
                </a:srgbClr>
              </a:gs>
              <a:gs pos="100000">
                <a:srgbClr val="806C68">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27" name="正方形/長方形 26">
            <a:extLst>
              <a:ext uri="{FF2B5EF4-FFF2-40B4-BE49-F238E27FC236}">
                <a16:creationId xmlns:a16="http://schemas.microsoft.com/office/drawing/2014/main" id="{D7059E0F-0947-427D-A711-CD86B2B687B5}"/>
              </a:ext>
            </a:extLst>
          </p:cNvPr>
          <p:cNvSpPr/>
          <p:nvPr/>
        </p:nvSpPr>
        <p:spPr>
          <a:xfrm>
            <a:off x="-746992" y="5888435"/>
            <a:ext cx="11543250" cy="1026800"/>
          </a:xfrm>
          <a:prstGeom prst="rect">
            <a:avLst/>
          </a:prstGeom>
          <a:gradFill flip="none" rotWithShape="1">
            <a:gsLst>
              <a:gs pos="0">
                <a:srgbClr val="806C68">
                  <a:tint val="66000"/>
                  <a:satMod val="160000"/>
                </a:srgbClr>
              </a:gs>
              <a:gs pos="50000">
                <a:srgbClr val="806C68">
                  <a:tint val="44500"/>
                  <a:satMod val="160000"/>
                </a:srgbClr>
              </a:gs>
              <a:gs pos="100000">
                <a:srgbClr val="806C68">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20" name="テキスト ボックス 19">
            <a:extLst>
              <a:ext uri="{FF2B5EF4-FFF2-40B4-BE49-F238E27FC236}">
                <a16:creationId xmlns:a16="http://schemas.microsoft.com/office/drawing/2014/main" id="{3EA62FCD-2676-4123-B9B4-70E0C461010C}"/>
              </a:ext>
            </a:extLst>
          </p:cNvPr>
          <p:cNvSpPr txBox="1"/>
          <p:nvPr/>
        </p:nvSpPr>
        <p:spPr>
          <a:xfrm>
            <a:off x="196152" y="1211216"/>
            <a:ext cx="6545382" cy="2062103"/>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区画データの作成には</a:t>
            </a:r>
            <a:r>
              <a:rPr kumimoji="1" lang="en-US" altLang="ja-JP" sz="1600" dirty="0">
                <a:latin typeface="メイリオ" panose="020B0604030504040204" pitchFamily="50" charset="-128"/>
                <a:ea typeface="メイリオ" panose="020B0604030504040204" pitchFamily="50" charset="-128"/>
              </a:rPr>
              <a:t>Tiled</a:t>
            </a:r>
            <a:r>
              <a:rPr kumimoji="1" lang="ja-JP" altLang="en-US" sz="1600" dirty="0">
                <a:latin typeface="メイリオ" panose="020B0604030504040204" pitchFamily="50" charset="-128"/>
                <a:ea typeface="メイリオ" panose="020B0604030504040204" pitchFamily="50" charset="-128"/>
              </a:rPr>
              <a:t>というツールを使用し、</a:t>
            </a:r>
            <a:r>
              <a:rPr kumimoji="1" lang="en-US" altLang="ja-JP" sz="1600" dirty="0">
                <a:latin typeface="メイリオ" panose="020B0604030504040204" pitchFamily="50" charset="-128"/>
                <a:ea typeface="メイリオ" panose="020B0604030504040204" pitchFamily="50" charset="-128"/>
              </a:rPr>
              <a:t>XML</a:t>
            </a:r>
            <a:r>
              <a:rPr kumimoji="1" lang="ja-JP" altLang="en-US" sz="1600" dirty="0">
                <a:latin typeface="メイリオ" panose="020B0604030504040204" pitchFamily="50" charset="-128"/>
                <a:ea typeface="メイリオ" panose="020B0604030504040204" pitchFamily="50" charset="-128"/>
              </a:rPr>
              <a:t>形式</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で吐き出し使用しています。</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この</a:t>
            </a:r>
            <a:r>
              <a:rPr kumimoji="1" lang="en-US" altLang="ja-JP" sz="1600" dirty="0">
                <a:latin typeface="メイリオ" panose="020B0604030504040204" pitchFamily="50" charset="-128"/>
                <a:ea typeface="メイリオ" panose="020B0604030504040204" pitchFamily="50" charset="-128"/>
              </a:rPr>
              <a:t>XML</a:t>
            </a:r>
            <a:r>
              <a:rPr kumimoji="1" lang="ja-JP" altLang="en-US" sz="1600" dirty="0">
                <a:latin typeface="メイリオ" panose="020B0604030504040204" pitchFamily="50" charset="-128"/>
                <a:ea typeface="メイリオ" panose="020B0604030504040204" pitchFamily="50" charset="-128"/>
              </a:rPr>
              <a:t>には敵のインスタンス位置や種類、区画をつなげる際</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どこを貫通するのか、区画にどこまで進入したら敵をインスタンス</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するのかといった様々なデータが格納されています。</a:t>
            </a:r>
            <a:endParaRPr kumimoji="1" lang="en-US" altLang="ja-JP" sz="1600" dirty="0">
              <a:latin typeface="メイリオ" panose="020B0604030504040204" pitchFamily="50" charset="-128"/>
              <a:ea typeface="メイリオ" panose="020B0604030504040204" pitchFamily="50" charset="-128"/>
            </a:endParaRPr>
          </a:p>
          <a:p>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この区画データを</a:t>
            </a:r>
            <a:r>
              <a:rPr kumimoji="1" lang="en-US" altLang="ja-JP" sz="1600" dirty="0" err="1">
                <a:latin typeface="メイリオ" panose="020B0604030504040204" pitchFamily="50" charset="-128"/>
                <a:ea typeface="メイリオ" panose="020B0604030504040204" pitchFamily="50" charset="-128"/>
              </a:rPr>
              <a:t>DungeonDataBase</a:t>
            </a:r>
            <a:r>
              <a:rPr kumimoji="1" lang="ja-JP" altLang="en-US" sz="1600" dirty="0">
                <a:latin typeface="メイリオ" panose="020B0604030504040204" pitchFamily="50" charset="-128"/>
                <a:ea typeface="メイリオ" panose="020B0604030504040204" pitchFamily="50" charset="-128"/>
              </a:rPr>
              <a:t>というクラスがゲーム開始時に</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全ての区画を読み込み保持して管理しています。</a:t>
            </a:r>
            <a:endParaRPr kumimoji="1" lang="en-US" altLang="ja-JP" sz="1600" dirty="0">
              <a:latin typeface="メイリオ" panose="020B0604030504040204" pitchFamily="50" charset="-128"/>
              <a:ea typeface="メイリオ" panose="020B0604030504040204" pitchFamily="50" charset="-128"/>
            </a:endParaRPr>
          </a:p>
        </p:txBody>
      </p:sp>
      <p:cxnSp>
        <p:nvCxnSpPr>
          <p:cNvPr id="17" name="直線コネクタ 16">
            <a:extLst>
              <a:ext uri="{FF2B5EF4-FFF2-40B4-BE49-F238E27FC236}">
                <a16:creationId xmlns:a16="http://schemas.microsoft.com/office/drawing/2014/main" id="{DB8E91A0-C7F1-4646-904A-36D523145F74}"/>
              </a:ext>
            </a:extLst>
          </p:cNvPr>
          <p:cNvCxnSpPr>
            <a:cxnSpLocks/>
          </p:cNvCxnSpPr>
          <p:nvPr/>
        </p:nvCxnSpPr>
        <p:spPr>
          <a:xfrm>
            <a:off x="9686248" y="2193107"/>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図 21">
            <a:extLst>
              <a:ext uri="{FF2B5EF4-FFF2-40B4-BE49-F238E27FC236}">
                <a16:creationId xmlns:a16="http://schemas.microsoft.com/office/drawing/2014/main" id="{03D9A9A0-91E2-496C-987A-8323C2A2C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2307" y="5958059"/>
            <a:ext cx="1929468" cy="750780"/>
          </a:xfrm>
          <a:prstGeom prst="rect">
            <a:avLst/>
          </a:prstGeom>
        </p:spPr>
      </p:pic>
      <p:sp>
        <p:nvSpPr>
          <p:cNvPr id="16" name="テキスト ボックス 15">
            <a:extLst>
              <a:ext uri="{FF2B5EF4-FFF2-40B4-BE49-F238E27FC236}">
                <a16:creationId xmlns:a16="http://schemas.microsoft.com/office/drawing/2014/main" id="{F4D01DA3-A632-46EF-AD95-BC91D36017FD}"/>
              </a:ext>
            </a:extLst>
          </p:cNvPr>
          <p:cNvSpPr txBox="1"/>
          <p:nvPr/>
        </p:nvSpPr>
        <p:spPr>
          <a:xfrm>
            <a:off x="285508" y="130306"/>
            <a:ext cx="4343641" cy="646331"/>
          </a:xfrm>
          <a:prstGeom prst="rect">
            <a:avLst/>
          </a:prstGeom>
          <a:noFill/>
        </p:spPr>
        <p:txBody>
          <a:bodyPr wrap="square" rtlCol="0">
            <a:spAutoFit/>
          </a:bodyPr>
          <a:lstStyle/>
          <a:p>
            <a:r>
              <a:rPr kumimoji="1" lang="ja-JP" altLang="en-US" sz="3600" b="1" dirty="0">
                <a:latin typeface="游ゴシック" panose="020B0400000000000000" pitchFamily="50" charset="-128"/>
                <a:ea typeface="游ゴシック" panose="020B0400000000000000" pitchFamily="50" charset="-128"/>
              </a:rPr>
              <a:t>区画データ作成</a:t>
            </a:r>
          </a:p>
        </p:txBody>
      </p:sp>
      <p:pic>
        <p:nvPicPr>
          <p:cNvPr id="3" name="図 2">
            <a:extLst>
              <a:ext uri="{FF2B5EF4-FFF2-40B4-BE49-F238E27FC236}">
                <a16:creationId xmlns:a16="http://schemas.microsoft.com/office/drawing/2014/main" id="{B7061AF3-C97E-4139-9CD1-2CFC0B69C0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1542" y="1211216"/>
            <a:ext cx="2791783" cy="2768453"/>
          </a:xfrm>
          <a:prstGeom prst="rect">
            <a:avLst/>
          </a:prstGeom>
          <a:ln w="19050">
            <a:solidFill>
              <a:srgbClr val="4E4251"/>
            </a:solidFill>
          </a:ln>
        </p:spPr>
      </p:pic>
      <p:sp>
        <p:nvSpPr>
          <p:cNvPr id="4" name="テキスト ボックス 3">
            <a:extLst>
              <a:ext uri="{FF2B5EF4-FFF2-40B4-BE49-F238E27FC236}">
                <a16:creationId xmlns:a16="http://schemas.microsoft.com/office/drawing/2014/main" id="{7F8A782D-C9A1-41EB-B5A3-349C89D40CC9}"/>
              </a:ext>
            </a:extLst>
          </p:cNvPr>
          <p:cNvSpPr txBox="1"/>
          <p:nvPr/>
        </p:nvSpPr>
        <p:spPr>
          <a:xfrm>
            <a:off x="7009725" y="4047261"/>
            <a:ext cx="2852050" cy="553998"/>
          </a:xfrm>
          <a:prstGeom prst="rect">
            <a:avLst/>
          </a:prstGeom>
          <a:noFill/>
        </p:spPr>
        <p:txBody>
          <a:bodyPr wrap="square" rtlCol="0">
            <a:spAutoFit/>
          </a:bodyPr>
          <a:lstStyle/>
          <a:p>
            <a:r>
              <a:rPr kumimoji="1" lang="ja-JP" altLang="en-US" sz="1000" dirty="0"/>
              <a:t>区画の例</a:t>
            </a:r>
            <a:endParaRPr kumimoji="1" lang="en-US" altLang="ja-JP" sz="1000" dirty="0"/>
          </a:p>
          <a:p>
            <a:r>
              <a:rPr kumimoji="1" lang="ja-JP" altLang="en-US" sz="1000" dirty="0"/>
              <a:t>敵の配置位置等にダンジョンのマップチップ</a:t>
            </a:r>
            <a:endParaRPr kumimoji="1" lang="en-US" altLang="ja-JP" sz="1000" dirty="0"/>
          </a:p>
          <a:p>
            <a:r>
              <a:rPr kumimoji="1" lang="ja-JP" altLang="en-US" sz="1000" dirty="0"/>
              <a:t>を置いているため見ずらい次回以降は改善する。</a:t>
            </a:r>
            <a:endParaRPr kumimoji="1" lang="en-US" altLang="ja-JP" sz="1000" dirty="0"/>
          </a:p>
        </p:txBody>
      </p:sp>
      <p:pic>
        <p:nvPicPr>
          <p:cNvPr id="6" name="図 5">
            <a:extLst>
              <a:ext uri="{FF2B5EF4-FFF2-40B4-BE49-F238E27FC236}">
                <a16:creationId xmlns:a16="http://schemas.microsoft.com/office/drawing/2014/main" id="{67E2FDF1-211B-49C5-8399-4F412D3D8D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08" y="3691067"/>
            <a:ext cx="3592722" cy="1434781"/>
          </a:xfrm>
          <a:prstGeom prst="rect">
            <a:avLst/>
          </a:prstGeom>
          <a:ln w="19050">
            <a:solidFill>
              <a:srgbClr val="4E4251"/>
            </a:solidFill>
          </a:ln>
        </p:spPr>
      </p:pic>
      <p:sp>
        <p:nvSpPr>
          <p:cNvPr id="18" name="テキスト ボックス 17">
            <a:extLst>
              <a:ext uri="{FF2B5EF4-FFF2-40B4-BE49-F238E27FC236}">
                <a16:creationId xmlns:a16="http://schemas.microsoft.com/office/drawing/2014/main" id="{66DBEF9E-FB8D-4EC8-A1C6-3140E6E4FE66}"/>
              </a:ext>
            </a:extLst>
          </p:cNvPr>
          <p:cNvSpPr txBox="1"/>
          <p:nvPr/>
        </p:nvSpPr>
        <p:spPr>
          <a:xfrm>
            <a:off x="196152" y="5246674"/>
            <a:ext cx="3592722" cy="400110"/>
          </a:xfrm>
          <a:prstGeom prst="rect">
            <a:avLst/>
          </a:prstGeom>
          <a:noFill/>
        </p:spPr>
        <p:txBody>
          <a:bodyPr wrap="square" rtlCol="0">
            <a:spAutoFit/>
          </a:bodyPr>
          <a:lstStyle/>
          <a:p>
            <a:r>
              <a:rPr kumimoji="1" lang="ja-JP" altLang="en-US" sz="1000" dirty="0"/>
              <a:t>区画データ読み込み部分</a:t>
            </a:r>
            <a:endParaRPr kumimoji="1" lang="en-US" altLang="ja-JP" sz="1000" dirty="0"/>
          </a:p>
          <a:p>
            <a:r>
              <a:rPr kumimoji="1" lang="ja-JP" altLang="en-US" sz="1000" dirty="0"/>
              <a:t>管理しやすいように</a:t>
            </a:r>
            <a:r>
              <a:rPr kumimoji="1" lang="en-US" altLang="ja-JP" sz="1000" dirty="0" err="1"/>
              <a:t>enumclasss</a:t>
            </a:r>
            <a:r>
              <a:rPr kumimoji="1" lang="ja-JP" altLang="en-US" sz="1000" dirty="0"/>
              <a:t>ごとに</a:t>
            </a:r>
            <a:r>
              <a:rPr kumimoji="1" lang="en-US" altLang="ja-JP" sz="1000" dirty="0"/>
              <a:t>map</a:t>
            </a:r>
            <a:r>
              <a:rPr kumimoji="1" lang="ja-JP" altLang="en-US" sz="1000" dirty="0"/>
              <a:t>で格納している</a:t>
            </a:r>
            <a:endParaRPr kumimoji="1" lang="en-US" altLang="ja-JP" sz="1000" dirty="0"/>
          </a:p>
        </p:txBody>
      </p:sp>
    </p:spTree>
    <p:extLst>
      <p:ext uri="{BB962C8B-B14F-4D97-AF65-F5344CB8AC3E}">
        <p14:creationId xmlns:p14="http://schemas.microsoft.com/office/powerpoint/2010/main" val="507934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D067FCFB-167F-4ACE-8A06-24E871ED8AD0}"/>
              </a:ext>
            </a:extLst>
          </p:cNvPr>
          <p:cNvSpPr/>
          <p:nvPr/>
        </p:nvSpPr>
        <p:spPr>
          <a:xfrm>
            <a:off x="5838208" y="4220837"/>
            <a:ext cx="3990465" cy="1503614"/>
          </a:xfrm>
          <a:prstGeom prst="rect">
            <a:avLst/>
          </a:prstGeom>
          <a:solidFill>
            <a:schemeClr val="bg1"/>
          </a:solidFill>
          <a:ln w="1905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15" name="正方形/長方形 14">
            <a:extLst>
              <a:ext uri="{FF2B5EF4-FFF2-40B4-BE49-F238E27FC236}">
                <a16:creationId xmlns:a16="http://schemas.microsoft.com/office/drawing/2014/main" id="{C582F387-7A0B-4A94-B2A6-619D6814E0E7}"/>
              </a:ext>
            </a:extLst>
          </p:cNvPr>
          <p:cNvSpPr/>
          <p:nvPr/>
        </p:nvSpPr>
        <p:spPr>
          <a:xfrm>
            <a:off x="-746992" y="-64938"/>
            <a:ext cx="11543250" cy="931563"/>
          </a:xfrm>
          <a:prstGeom prst="rect">
            <a:avLst/>
          </a:prstGeom>
          <a:gradFill flip="none" rotWithShape="1">
            <a:gsLst>
              <a:gs pos="0">
                <a:srgbClr val="739488">
                  <a:tint val="66000"/>
                  <a:satMod val="160000"/>
                </a:srgbClr>
              </a:gs>
              <a:gs pos="50000">
                <a:srgbClr val="739488">
                  <a:tint val="44500"/>
                  <a:satMod val="160000"/>
                </a:srgbClr>
              </a:gs>
              <a:gs pos="100000">
                <a:srgbClr val="739488">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 name="正方形/長方形 4">
            <a:extLst>
              <a:ext uri="{FF2B5EF4-FFF2-40B4-BE49-F238E27FC236}">
                <a16:creationId xmlns:a16="http://schemas.microsoft.com/office/drawing/2014/main" id="{9AD5CEB6-0058-47E9-800E-0084BFDEF220}"/>
              </a:ext>
            </a:extLst>
          </p:cNvPr>
          <p:cNvSpPr/>
          <p:nvPr/>
        </p:nvSpPr>
        <p:spPr>
          <a:xfrm>
            <a:off x="-746992" y="5888435"/>
            <a:ext cx="11543250" cy="1026800"/>
          </a:xfrm>
          <a:prstGeom prst="rect">
            <a:avLst/>
          </a:prstGeom>
          <a:gradFill flip="none" rotWithShape="1">
            <a:gsLst>
              <a:gs pos="0">
                <a:srgbClr val="739488">
                  <a:tint val="66000"/>
                  <a:satMod val="160000"/>
                </a:srgbClr>
              </a:gs>
              <a:gs pos="50000">
                <a:srgbClr val="739488">
                  <a:tint val="44500"/>
                  <a:satMod val="160000"/>
                </a:srgbClr>
              </a:gs>
              <a:gs pos="100000">
                <a:srgbClr val="739488">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8" name="テキスト ボックス 7">
            <a:extLst>
              <a:ext uri="{FF2B5EF4-FFF2-40B4-BE49-F238E27FC236}">
                <a16:creationId xmlns:a16="http://schemas.microsoft.com/office/drawing/2014/main" id="{D3119CE3-2B95-4A72-B8E2-3B0009A7F0DE}"/>
              </a:ext>
            </a:extLst>
          </p:cNvPr>
          <p:cNvSpPr txBox="1"/>
          <p:nvPr/>
        </p:nvSpPr>
        <p:spPr>
          <a:xfrm>
            <a:off x="6036810" y="4306702"/>
            <a:ext cx="1775571" cy="1384995"/>
          </a:xfrm>
          <a:prstGeom prst="rect">
            <a:avLst/>
          </a:prstGeom>
          <a:noFill/>
        </p:spPr>
        <p:txBody>
          <a:bodyPr wrap="square" rtlCol="0">
            <a:spAutoFit/>
          </a:bodyPr>
          <a:lstStyle/>
          <a:p>
            <a:pPr algn="r"/>
            <a:r>
              <a:rPr kumimoji="1" lang="ja-JP" altLang="en-US" sz="1400" b="1" dirty="0">
                <a:latin typeface="游ゴシック" panose="020B0400000000000000" pitchFamily="50" charset="-128"/>
                <a:ea typeface="游ゴシック" panose="020B0400000000000000" pitchFamily="50" charset="-128"/>
              </a:rPr>
              <a:t>プラットフォーム使用言語</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使用ライブラリ</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制作人数</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制作期間</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ジャンル</a:t>
            </a:r>
          </a:p>
        </p:txBody>
      </p:sp>
      <p:sp>
        <p:nvSpPr>
          <p:cNvPr id="9" name="テキスト ボックス 8">
            <a:extLst>
              <a:ext uri="{FF2B5EF4-FFF2-40B4-BE49-F238E27FC236}">
                <a16:creationId xmlns:a16="http://schemas.microsoft.com/office/drawing/2014/main" id="{2DE42B09-5027-4D53-ADE1-5B182E956F1D}"/>
              </a:ext>
            </a:extLst>
          </p:cNvPr>
          <p:cNvSpPr txBox="1"/>
          <p:nvPr/>
        </p:nvSpPr>
        <p:spPr>
          <a:xfrm>
            <a:off x="7812381" y="4304605"/>
            <a:ext cx="1918681" cy="1384995"/>
          </a:xfrm>
          <a:prstGeom prst="rect">
            <a:avLst/>
          </a:prstGeom>
          <a:noFill/>
        </p:spPr>
        <p:txBody>
          <a:bodyPr wrap="square" rtlCol="0">
            <a:spAutoFit/>
          </a:bodyPr>
          <a:lstStyle/>
          <a:p>
            <a:r>
              <a:rPr kumimoji="1" lang="en-US" altLang="ja-JP" sz="1400" b="1" dirty="0">
                <a:latin typeface="游ゴシック" panose="020B0400000000000000" pitchFamily="50" charset="-128"/>
                <a:ea typeface="游ゴシック" panose="020B0400000000000000" pitchFamily="50" charset="-128"/>
              </a:rPr>
              <a:t>PC</a:t>
            </a:r>
          </a:p>
          <a:p>
            <a:r>
              <a:rPr kumimoji="1" lang="ja-JP" altLang="en-US" sz="1400" b="1" spc="-300" dirty="0">
                <a:latin typeface="游ゴシック" panose="020B0400000000000000" pitchFamily="50" charset="-128"/>
                <a:ea typeface="游ゴシック" panose="020B0400000000000000" pitchFamily="50" charset="-128"/>
              </a:rPr>
              <a:t>Ｃ</a:t>
            </a:r>
            <a:r>
              <a:rPr kumimoji="1" lang="ja-JP" altLang="en-US" sz="1400" b="1" dirty="0">
                <a:latin typeface="游ゴシック" panose="020B0400000000000000" pitchFamily="50" charset="-128"/>
                <a:ea typeface="游ゴシック" panose="020B0400000000000000" pitchFamily="50" charset="-128"/>
              </a:rPr>
              <a:t>言語</a:t>
            </a:r>
            <a:endParaRPr kumimoji="1" lang="en-US" altLang="ja-JP" sz="1400" b="1" dirty="0">
              <a:latin typeface="游ゴシック" panose="020B0400000000000000" pitchFamily="50" charset="-128"/>
              <a:ea typeface="游ゴシック" panose="020B0400000000000000" pitchFamily="50" charset="-128"/>
            </a:endParaRPr>
          </a:p>
          <a:p>
            <a:r>
              <a:rPr kumimoji="1" lang="ja-JP" altLang="en-US" sz="1400" b="1" dirty="0">
                <a:latin typeface="游ゴシック" panose="020B0400000000000000" pitchFamily="50" charset="-128"/>
                <a:ea typeface="游ゴシック" panose="020B0400000000000000" pitchFamily="50" charset="-128"/>
              </a:rPr>
              <a:t>ＤＸライブラリ</a:t>
            </a:r>
            <a:endParaRPr kumimoji="1" lang="en-US" altLang="ja-JP" sz="1400" b="1" dirty="0">
              <a:latin typeface="游ゴシック" panose="020B0400000000000000" pitchFamily="50" charset="-128"/>
              <a:ea typeface="游ゴシック" panose="020B0400000000000000" pitchFamily="50" charset="-128"/>
            </a:endParaRPr>
          </a:p>
          <a:p>
            <a:r>
              <a:rPr kumimoji="1" lang="ja-JP" altLang="en-US" sz="1400" b="1" dirty="0">
                <a:latin typeface="游ゴシック" panose="020B0400000000000000" pitchFamily="50" charset="-128"/>
                <a:ea typeface="游ゴシック" panose="020B0400000000000000" pitchFamily="50" charset="-128"/>
              </a:rPr>
              <a:t>プログラマー</a:t>
            </a:r>
            <a:r>
              <a:rPr kumimoji="1" lang="en-US" altLang="ja-JP" sz="1400" b="1" dirty="0">
                <a:latin typeface="游ゴシック" panose="020B0400000000000000" pitchFamily="50" charset="-128"/>
                <a:ea typeface="游ゴシック" panose="020B0400000000000000" pitchFamily="50" charset="-128"/>
              </a:rPr>
              <a:t>4</a:t>
            </a:r>
            <a:r>
              <a:rPr kumimoji="1" lang="ja-JP" altLang="en-US" sz="1400" b="1" dirty="0">
                <a:latin typeface="游ゴシック" panose="020B0400000000000000" pitchFamily="50" charset="-128"/>
                <a:ea typeface="游ゴシック" panose="020B0400000000000000" pitchFamily="50" charset="-128"/>
              </a:rPr>
              <a:t>人</a:t>
            </a:r>
            <a:endParaRPr kumimoji="1" lang="en-US" altLang="ja-JP" sz="1400" b="1" dirty="0">
              <a:latin typeface="游ゴシック" panose="020B0400000000000000" pitchFamily="50" charset="-128"/>
              <a:ea typeface="游ゴシック" panose="020B0400000000000000" pitchFamily="50" charset="-128"/>
            </a:endParaRPr>
          </a:p>
          <a:p>
            <a:r>
              <a:rPr kumimoji="1" lang="en-US" altLang="ja-JP" sz="1400" b="1" dirty="0">
                <a:latin typeface="游ゴシック" panose="020B0400000000000000" pitchFamily="50" charset="-128"/>
                <a:ea typeface="游ゴシック" panose="020B0400000000000000" pitchFamily="50" charset="-128"/>
              </a:rPr>
              <a:t>2019</a:t>
            </a:r>
            <a:r>
              <a:rPr kumimoji="1" lang="ja-JP" altLang="en-US" sz="1400" b="1" dirty="0">
                <a:latin typeface="游ゴシック" panose="020B0400000000000000" pitchFamily="50" charset="-128"/>
                <a:ea typeface="游ゴシック" panose="020B0400000000000000" pitchFamily="50" charset="-128"/>
              </a:rPr>
              <a:t>年</a:t>
            </a:r>
            <a:r>
              <a:rPr kumimoji="1" lang="en-US" altLang="ja-JP" sz="1400" b="1" dirty="0">
                <a:latin typeface="游ゴシック" panose="020B0400000000000000" pitchFamily="50" charset="-128"/>
                <a:ea typeface="游ゴシック" panose="020B0400000000000000" pitchFamily="50" charset="-128"/>
              </a:rPr>
              <a:t> / 2</a:t>
            </a:r>
            <a:r>
              <a:rPr kumimoji="1" lang="ja-JP" altLang="en-US" sz="1400" b="1" dirty="0">
                <a:latin typeface="游ゴシック" panose="020B0400000000000000" pitchFamily="50" charset="-128"/>
                <a:ea typeface="游ゴシック" panose="020B0400000000000000" pitchFamily="50" charset="-128"/>
              </a:rPr>
              <a:t>週間</a:t>
            </a:r>
            <a:endParaRPr kumimoji="1" lang="en-US" altLang="ja-JP" sz="1400" b="1" dirty="0">
              <a:latin typeface="游ゴシック" panose="020B0400000000000000" pitchFamily="50" charset="-128"/>
              <a:ea typeface="游ゴシック" panose="020B0400000000000000" pitchFamily="50" charset="-128"/>
            </a:endParaRPr>
          </a:p>
          <a:p>
            <a:r>
              <a:rPr kumimoji="1" lang="ja-JP" altLang="en-US" sz="1400" b="1" dirty="0">
                <a:latin typeface="游ゴシック" panose="020B0400000000000000" pitchFamily="50" charset="-128"/>
                <a:ea typeface="游ゴシック" panose="020B0400000000000000" pitchFamily="50" charset="-128"/>
              </a:rPr>
              <a:t>実写アクション</a:t>
            </a:r>
            <a:endParaRPr kumimoji="1" lang="en-US" altLang="ja-JP" sz="1400" b="1" dirty="0">
              <a:latin typeface="游ゴシック" panose="020B0400000000000000" pitchFamily="50" charset="-128"/>
              <a:ea typeface="游ゴシック" panose="020B0400000000000000" pitchFamily="50" charset="-128"/>
            </a:endParaRPr>
          </a:p>
        </p:txBody>
      </p:sp>
      <p:sp>
        <p:nvSpPr>
          <p:cNvPr id="11" name="テキスト ボックス 10">
            <a:extLst>
              <a:ext uri="{FF2B5EF4-FFF2-40B4-BE49-F238E27FC236}">
                <a16:creationId xmlns:a16="http://schemas.microsoft.com/office/drawing/2014/main" id="{31B48F5B-FDF0-4FDF-A605-B269A71493C3}"/>
              </a:ext>
            </a:extLst>
          </p:cNvPr>
          <p:cNvSpPr txBox="1"/>
          <p:nvPr/>
        </p:nvSpPr>
        <p:spPr>
          <a:xfrm>
            <a:off x="2310196" y="5469131"/>
            <a:ext cx="2390398" cy="276999"/>
          </a:xfrm>
          <a:prstGeom prst="rect">
            <a:avLst/>
          </a:prstGeom>
          <a:noFill/>
        </p:spPr>
        <p:txBody>
          <a:bodyPr wrap="none" rtlCol="0">
            <a:spAutoFit/>
          </a:bodyPr>
          <a:lstStyle/>
          <a:p>
            <a:r>
              <a:rPr kumimoji="1" lang="en-US" altLang="ja-JP" sz="1200" dirty="0">
                <a:latin typeface="游ゴシック" panose="020B0400000000000000" pitchFamily="50" charset="-128"/>
                <a:ea typeface="游ゴシック" panose="020B0400000000000000" pitchFamily="50" charset="-128"/>
                <a:hlinkClick r:id="rId3"/>
              </a:rPr>
              <a:t>https://youtu.be/fMALrz8tFXw</a:t>
            </a:r>
            <a:endParaRPr kumimoji="1" lang="ja-JP" altLang="en-US" sz="1200" dirty="0">
              <a:latin typeface="游ゴシック" panose="020B0400000000000000" pitchFamily="50" charset="-128"/>
              <a:ea typeface="游ゴシック" panose="020B0400000000000000" pitchFamily="50" charset="-128"/>
            </a:endParaRPr>
          </a:p>
        </p:txBody>
      </p:sp>
      <p:sp>
        <p:nvSpPr>
          <p:cNvPr id="20" name="テキスト ボックス 19">
            <a:extLst>
              <a:ext uri="{FF2B5EF4-FFF2-40B4-BE49-F238E27FC236}">
                <a16:creationId xmlns:a16="http://schemas.microsoft.com/office/drawing/2014/main" id="{3EA62FCD-2676-4123-B9B4-70E0C461010C}"/>
              </a:ext>
            </a:extLst>
          </p:cNvPr>
          <p:cNvSpPr txBox="1"/>
          <p:nvPr/>
        </p:nvSpPr>
        <p:spPr>
          <a:xfrm>
            <a:off x="196152" y="1211216"/>
            <a:ext cx="5743047" cy="3539430"/>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学内ゲームコンテストに向けて初めてチームで制作した</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作品です。</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習いたての</a:t>
            </a:r>
            <a:r>
              <a:rPr kumimoji="1" lang="en-US" altLang="ja-JP" sz="1600" dirty="0">
                <a:latin typeface="メイリオ" panose="020B0604030504040204" pitchFamily="50" charset="-128"/>
                <a:ea typeface="メイリオ" panose="020B0604030504040204" pitchFamily="50" charset="-128"/>
              </a:rPr>
              <a:t>C</a:t>
            </a:r>
            <a:r>
              <a:rPr kumimoji="1" lang="ja-JP" altLang="en-US" sz="1600" dirty="0">
                <a:latin typeface="メイリオ" panose="020B0604030504040204" pitchFamily="50" charset="-128"/>
                <a:ea typeface="メイリオ" panose="020B0604030504040204" pitchFamily="50" charset="-128"/>
              </a:rPr>
              <a:t>言語と</a:t>
            </a:r>
            <a:r>
              <a:rPr kumimoji="1" lang="en-US" altLang="ja-JP" sz="1600" dirty="0">
                <a:latin typeface="メイリオ" panose="020B0604030504040204" pitchFamily="50" charset="-128"/>
                <a:ea typeface="メイリオ" panose="020B0604030504040204" pitchFamily="50" charset="-128"/>
              </a:rPr>
              <a:t>DX</a:t>
            </a:r>
            <a:r>
              <a:rPr kumimoji="1" lang="ja-JP" altLang="en-US" sz="1600" dirty="0">
                <a:latin typeface="メイリオ" panose="020B0604030504040204" pitchFamily="50" charset="-128"/>
                <a:ea typeface="メイリオ" panose="020B0604030504040204" pitchFamily="50" charset="-128"/>
              </a:rPr>
              <a:t>ライブラリを使用し当時の持てる知識</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全てを総動員して制作しました。</a:t>
            </a:r>
            <a:endParaRPr kumimoji="1" lang="en-US" altLang="ja-JP" sz="1600" dirty="0">
              <a:latin typeface="メイリオ" panose="020B0604030504040204" pitchFamily="50" charset="-128"/>
              <a:ea typeface="メイリオ" panose="020B0604030504040204" pitchFamily="50" charset="-128"/>
            </a:endParaRPr>
          </a:p>
          <a:p>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襲い掛かってくる敵を眼鏡で倒していき、ハイスコアを</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競う一画面のゲームです。</a:t>
            </a:r>
            <a:endParaRPr kumimoji="1" lang="en-US" altLang="ja-JP" sz="1600" dirty="0">
              <a:latin typeface="メイリオ" panose="020B0604030504040204" pitchFamily="50" charset="-128"/>
              <a:ea typeface="メイリオ" panose="020B0604030504040204" pitchFamily="50" charset="-128"/>
            </a:endParaRPr>
          </a:p>
          <a:p>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私はゲームのメインループとプレイヤー、チュートリアル</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リザルト画面を制作しました。</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当時は素材販売サイトも知らず使用している素材はすべて</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自分たちで制作しています。</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動きの多いプレイヤー部分を実写化することで素材作成</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の手間を軽減しています。</a:t>
            </a:r>
            <a:endParaRPr kumimoji="1" lang="en-US" altLang="ja-JP" sz="1600" dirty="0">
              <a:latin typeface="メイリオ" panose="020B0604030504040204" pitchFamily="50" charset="-128"/>
              <a:ea typeface="メイリオ" panose="020B0604030504040204" pitchFamily="50" charset="-128"/>
            </a:endParaRPr>
          </a:p>
        </p:txBody>
      </p:sp>
      <p:cxnSp>
        <p:nvCxnSpPr>
          <p:cNvPr id="17" name="直線コネクタ 16">
            <a:extLst>
              <a:ext uri="{FF2B5EF4-FFF2-40B4-BE49-F238E27FC236}">
                <a16:creationId xmlns:a16="http://schemas.microsoft.com/office/drawing/2014/main" id="{DB8E91A0-C7F1-4646-904A-36D523145F74}"/>
              </a:ext>
            </a:extLst>
          </p:cNvPr>
          <p:cNvCxnSpPr>
            <a:cxnSpLocks/>
          </p:cNvCxnSpPr>
          <p:nvPr/>
        </p:nvCxnSpPr>
        <p:spPr>
          <a:xfrm>
            <a:off x="9686248" y="2193107"/>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図 17">
            <a:extLst>
              <a:ext uri="{FF2B5EF4-FFF2-40B4-BE49-F238E27FC236}">
                <a16:creationId xmlns:a16="http://schemas.microsoft.com/office/drawing/2014/main" id="{01094820-4AC2-484B-B2B4-C7F0697C94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208" y="1104478"/>
            <a:ext cx="4000780" cy="2250439"/>
          </a:xfrm>
          <a:prstGeom prst="rect">
            <a:avLst/>
          </a:prstGeom>
          <a:ln w="19050">
            <a:solidFill>
              <a:srgbClr val="4E4251"/>
            </a:solidFill>
          </a:ln>
        </p:spPr>
      </p:pic>
      <p:pic>
        <p:nvPicPr>
          <p:cNvPr id="21" name="図 20">
            <a:extLst>
              <a:ext uri="{FF2B5EF4-FFF2-40B4-BE49-F238E27FC236}">
                <a16:creationId xmlns:a16="http://schemas.microsoft.com/office/drawing/2014/main" id="{E7B8F033-49CB-4BA0-9C53-3D48D4F8AA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6890" y="5928385"/>
            <a:ext cx="762106" cy="762106"/>
          </a:xfrm>
          <a:prstGeom prst="rect">
            <a:avLst/>
          </a:prstGeom>
        </p:spPr>
      </p:pic>
      <p:pic>
        <p:nvPicPr>
          <p:cNvPr id="4" name="図 3">
            <a:extLst>
              <a:ext uri="{FF2B5EF4-FFF2-40B4-BE49-F238E27FC236}">
                <a16:creationId xmlns:a16="http://schemas.microsoft.com/office/drawing/2014/main" id="{85C91C6C-8F39-4098-A6EA-810E044D4B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152" y="180749"/>
            <a:ext cx="2838075" cy="510854"/>
          </a:xfrm>
          <a:prstGeom prst="rect">
            <a:avLst/>
          </a:prstGeom>
        </p:spPr>
      </p:pic>
      <p:pic>
        <p:nvPicPr>
          <p:cNvPr id="3" name="図 2">
            <a:extLst>
              <a:ext uri="{FF2B5EF4-FFF2-40B4-BE49-F238E27FC236}">
                <a16:creationId xmlns:a16="http://schemas.microsoft.com/office/drawing/2014/main" id="{09F323FB-CA26-4A51-BE32-932EB60859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6010" y="4962583"/>
            <a:ext cx="843860" cy="843860"/>
          </a:xfrm>
          <a:prstGeom prst="rect">
            <a:avLst/>
          </a:prstGeom>
        </p:spPr>
      </p:pic>
      <p:sp>
        <p:nvSpPr>
          <p:cNvPr id="22" name="テキスト ボックス 21">
            <a:extLst>
              <a:ext uri="{FF2B5EF4-FFF2-40B4-BE49-F238E27FC236}">
                <a16:creationId xmlns:a16="http://schemas.microsoft.com/office/drawing/2014/main" id="{E4EF099D-1FCF-466D-B168-43D5471FDB07}"/>
              </a:ext>
            </a:extLst>
          </p:cNvPr>
          <p:cNvSpPr txBox="1"/>
          <p:nvPr/>
        </p:nvSpPr>
        <p:spPr>
          <a:xfrm>
            <a:off x="3451983" y="5265064"/>
            <a:ext cx="1107996" cy="276999"/>
          </a:xfrm>
          <a:prstGeom prst="rect">
            <a:avLst/>
          </a:prstGeom>
          <a:noFill/>
        </p:spPr>
        <p:txBody>
          <a:bodyPr wrap="none" rtlCol="0">
            <a:spAutoFit/>
          </a:bodyPr>
          <a:lstStyle/>
          <a:p>
            <a:r>
              <a:rPr kumimoji="1" lang="en-US" altLang="ja-JP" sz="1200" dirty="0">
                <a:solidFill>
                  <a:srgbClr val="FF0000"/>
                </a:solidFill>
                <a:latin typeface="游ゴシック" panose="020B0400000000000000" pitchFamily="50" charset="-128"/>
                <a:ea typeface="游ゴシック" panose="020B0400000000000000" pitchFamily="50" charset="-128"/>
              </a:rPr>
              <a:t>※</a:t>
            </a:r>
            <a:r>
              <a:rPr kumimoji="1" lang="ja-JP" altLang="en-US" sz="1200" dirty="0">
                <a:solidFill>
                  <a:srgbClr val="FF0000"/>
                </a:solidFill>
                <a:latin typeface="游ゴシック" panose="020B0400000000000000" pitchFamily="50" charset="-128"/>
                <a:ea typeface="游ゴシック" panose="020B0400000000000000" pitchFamily="50" charset="-128"/>
              </a:rPr>
              <a:t>音が出ます</a:t>
            </a:r>
          </a:p>
        </p:txBody>
      </p:sp>
      <p:sp>
        <p:nvSpPr>
          <p:cNvPr id="23" name="テキスト ボックス 22">
            <a:extLst>
              <a:ext uri="{FF2B5EF4-FFF2-40B4-BE49-F238E27FC236}">
                <a16:creationId xmlns:a16="http://schemas.microsoft.com/office/drawing/2014/main" id="{C5614ADB-FB6B-46D0-BFC9-B8DB66D13692}"/>
              </a:ext>
            </a:extLst>
          </p:cNvPr>
          <p:cNvSpPr txBox="1"/>
          <p:nvPr/>
        </p:nvSpPr>
        <p:spPr>
          <a:xfrm>
            <a:off x="4560430" y="4690582"/>
            <a:ext cx="1015021" cy="276999"/>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紹介動画</a:t>
            </a:r>
            <a:r>
              <a:rPr kumimoji="1" lang="en-US" altLang="ja-JP" sz="1200" dirty="0">
                <a:latin typeface="游ゴシック" panose="020B0400000000000000" pitchFamily="50" charset="-128"/>
                <a:ea typeface="游ゴシック" panose="020B0400000000000000" pitchFamily="50" charset="-128"/>
              </a:rPr>
              <a:t>QR</a:t>
            </a:r>
          </a:p>
        </p:txBody>
      </p:sp>
    </p:spTree>
    <p:extLst>
      <p:ext uri="{BB962C8B-B14F-4D97-AF65-F5344CB8AC3E}">
        <p14:creationId xmlns:p14="http://schemas.microsoft.com/office/powerpoint/2010/main" val="1713985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E6BFE6A8-AC12-4CE1-AA4A-D941519F4561}"/>
              </a:ext>
            </a:extLst>
          </p:cNvPr>
          <p:cNvSpPr/>
          <p:nvPr/>
        </p:nvSpPr>
        <p:spPr>
          <a:xfrm>
            <a:off x="5838208" y="4220837"/>
            <a:ext cx="3990465" cy="1503614"/>
          </a:xfrm>
          <a:prstGeom prst="rect">
            <a:avLst/>
          </a:prstGeom>
          <a:solidFill>
            <a:schemeClr val="bg1"/>
          </a:solidFill>
          <a:ln w="1905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15" name="正方形/長方形 14">
            <a:extLst>
              <a:ext uri="{FF2B5EF4-FFF2-40B4-BE49-F238E27FC236}">
                <a16:creationId xmlns:a16="http://schemas.microsoft.com/office/drawing/2014/main" id="{C582F387-7A0B-4A94-B2A6-619D6814E0E7}"/>
              </a:ext>
            </a:extLst>
          </p:cNvPr>
          <p:cNvSpPr/>
          <p:nvPr/>
        </p:nvSpPr>
        <p:spPr>
          <a:xfrm>
            <a:off x="-746992" y="-64938"/>
            <a:ext cx="11543250" cy="931563"/>
          </a:xfrm>
          <a:prstGeom prst="rect">
            <a:avLst/>
          </a:prstGeom>
          <a:gradFill flip="none" rotWithShape="1">
            <a:gsLst>
              <a:gs pos="0">
                <a:srgbClr val="BC000A">
                  <a:tint val="66000"/>
                  <a:satMod val="160000"/>
                </a:srgbClr>
              </a:gs>
              <a:gs pos="50000">
                <a:srgbClr val="BC000A">
                  <a:tint val="44500"/>
                  <a:satMod val="160000"/>
                </a:srgbClr>
              </a:gs>
              <a:gs pos="100000">
                <a:srgbClr val="BC000A">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 name="正方形/長方形 4">
            <a:extLst>
              <a:ext uri="{FF2B5EF4-FFF2-40B4-BE49-F238E27FC236}">
                <a16:creationId xmlns:a16="http://schemas.microsoft.com/office/drawing/2014/main" id="{9AD5CEB6-0058-47E9-800E-0084BFDEF220}"/>
              </a:ext>
            </a:extLst>
          </p:cNvPr>
          <p:cNvSpPr/>
          <p:nvPr/>
        </p:nvSpPr>
        <p:spPr>
          <a:xfrm>
            <a:off x="-746992" y="5888435"/>
            <a:ext cx="11543250" cy="1026800"/>
          </a:xfrm>
          <a:prstGeom prst="rect">
            <a:avLst/>
          </a:prstGeom>
          <a:gradFill flip="none" rotWithShape="1">
            <a:gsLst>
              <a:gs pos="0">
                <a:srgbClr val="BC000A">
                  <a:tint val="66000"/>
                  <a:satMod val="160000"/>
                </a:srgbClr>
              </a:gs>
              <a:gs pos="50000">
                <a:srgbClr val="BC000A">
                  <a:tint val="44500"/>
                  <a:satMod val="160000"/>
                </a:srgbClr>
              </a:gs>
              <a:gs pos="100000">
                <a:srgbClr val="BC000A">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8" name="テキスト ボックス 7">
            <a:extLst>
              <a:ext uri="{FF2B5EF4-FFF2-40B4-BE49-F238E27FC236}">
                <a16:creationId xmlns:a16="http://schemas.microsoft.com/office/drawing/2014/main" id="{D3119CE3-2B95-4A72-B8E2-3B0009A7F0DE}"/>
              </a:ext>
            </a:extLst>
          </p:cNvPr>
          <p:cNvSpPr txBox="1"/>
          <p:nvPr/>
        </p:nvSpPr>
        <p:spPr>
          <a:xfrm>
            <a:off x="6211748" y="4308174"/>
            <a:ext cx="1775571" cy="1384995"/>
          </a:xfrm>
          <a:prstGeom prst="rect">
            <a:avLst/>
          </a:prstGeom>
          <a:noFill/>
        </p:spPr>
        <p:txBody>
          <a:bodyPr wrap="square" rtlCol="0">
            <a:spAutoFit/>
          </a:bodyPr>
          <a:lstStyle/>
          <a:p>
            <a:pPr algn="r"/>
            <a:r>
              <a:rPr kumimoji="1" lang="ja-JP" altLang="en-US" sz="1400" b="1" dirty="0">
                <a:latin typeface="游ゴシック" panose="020B0400000000000000" pitchFamily="50" charset="-128"/>
                <a:ea typeface="游ゴシック" panose="020B0400000000000000" pitchFamily="50" charset="-128"/>
              </a:rPr>
              <a:t>プラットフォーム使用言語</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使用ライブラリ</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制作人数</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制作期間</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ジャンル</a:t>
            </a:r>
          </a:p>
        </p:txBody>
      </p:sp>
      <p:sp>
        <p:nvSpPr>
          <p:cNvPr id="9" name="テキスト ボックス 8">
            <a:extLst>
              <a:ext uri="{FF2B5EF4-FFF2-40B4-BE49-F238E27FC236}">
                <a16:creationId xmlns:a16="http://schemas.microsoft.com/office/drawing/2014/main" id="{2DE42B09-5027-4D53-ADE1-5B182E956F1D}"/>
              </a:ext>
            </a:extLst>
          </p:cNvPr>
          <p:cNvSpPr txBox="1"/>
          <p:nvPr/>
        </p:nvSpPr>
        <p:spPr>
          <a:xfrm>
            <a:off x="7987319" y="4306077"/>
            <a:ext cx="1918681" cy="1384995"/>
          </a:xfrm>
          <a:prstGeom prst="rect">
            <a:avLst/>
          </a:prstGeom>
          <a:noFill/>
        </p:spPr>
        <p:txBody>
          <a:bodyPr wrap="square" rtlCol="0">
            <a:spAutoFit/>
          </a:bodyPr>
          <a:lstStyle/>
          <a:p>
            <a:r>
              <a:rPr kumimoji="1" lang="en-US" altLang="ja-JP" sz="1400" b="1" dirty="0">
                <a:latin typeface="游ゴシック" panose="020B0400000000000000" pitchFamily="50" charset="-128"/>
                <a:ea typeface="游ゴシック" panose="020B0400000000000000" pitchFamily="50" charset="-128"/>
              </a:rPr>
              <a:t>PC</a:t>
            </a:r>
          </a:p>
          <a:p>
            <a:r>
              <a:rPr kumimoji="1" lang="ja-JP" altLang="en-US" sz="1400" b="1" spc="-300" dirty="0">
                <a:latin typeface="游ゴシック" panose="020B0400000000000000" pitchFamily="50" charset="-128"/>
                <a:ea typeface="游ゴシック" panose="020B0400000000000000" pitchFamily="50" charset="-128"/>
              </a:rPr>
              <a:t>ブループリント</a:t>
            </a:r>
            <a:endParaRPr kumimoji="1" lang="en-US" altLang="ja-JP" sz="1400" b="1" dirty="0">
              <a:latin typeface="游ゴシック" panose="020B0400000000000000" pitchFamily="50" charset="-128"/>
              <a:ea typeface="游ゴシック" panose="020B0400000000000000" pitchFamily="50" charset="-128"/>
            </a:endParaRPr>
          </a:p>
          <a:p>
            <a:r>
              <a:rPr kumimoji="1" lang="en-US" altLang="ja-JP" sz="1400" b="1" dirty="0" err="1">
                <a:latin typeface="游ゴシック" panose="020B0400000000000000" pitchFamily="50" charset="-128"/>
                <a:ea typeface="游ゴシック" panose="020B0400000000000000" pitchFamily="50" charset="-128"/>
              </a:rPr>
              <a:t>Unrial</a:t>
            </a:r>
            <a:r>
              <a:rPr kumimoji="1" lang="en-US" altLang="ja-JP" sz="1400" b="1" dirty="0">
                <a:latin typeface="游ゴシック" panose="020B0400000000000000" pitchFamily="50" charset="-128"/>
                <a:ea typeface="游ゴシック" panose="020B0400000000000000" pitchFamily="50" charset="-128"/>
              </a:rPr>
              <a:t> Engine4</a:t>
            </a:r>
          </a:p>
          <a:p>
            <a:r>
              <a:rPr kumimoji="1" lang="ja-JP" altLang="en-US" sz="1400" b="1" dirty="0">
                <a:latin typeface="游ゴシック" panose="020B0400000000000000" pitchFamily="50" charset="-128"/>
                <a:ea typeface="游ゴシック" panose="020B0400000000000000" pitchFamily="50" charset="-128"/>
              </a:rPr>
              <a:t>プログラマー</a:t>
            </a:r>
            <a:r>
              <a:rPr kumimoji="1" lang="en-US" altLang="ja-JP" sz="1400" b="1" dirty="0">
                <a:latin typeface="游ゴシック" panose="020B0400000000000000" pitchFamily="50" charset="-128"/>
                <a:ea typeface="游ゴシック" panose="020B0400000000000000" pitchFamily="50" charset="-128"/>
              </a:rPr>
              <a:t>4</a:t>
            </a:r>
            <a:r>
              <a:rPr kumimoji="1" lang="ja-JP" altLang="en-US" sz="1400" b="1" dirty="0">
                <a:latin typeface="游ゴシック" panose="020B0400000000000000" pitchFamily="50" charset="-128"/>
                <a:ea typeface="游ゴシック" panose="020B0400000000000000" pitchFamily="50" charset="-128"/>
              </a:rPr>
              <a:t>人</a:t>
            </a:r>
            <a:endParaRPr kumimoji="1" lang="en-US" altLang="ja-JP" sz="1400" b="1" dirty="0">
              <a:latin typeface="游ゴシック" panose="020B0400000000000000" pitchFamily="50" charset="-128"/>
              <a:ea typeface="游ゴシック" panose="020B0400000000000000" pitchFamily="50" charset="-128"/>
            </a:endParaRPr>
          </a:p>
          <a:p>
            <a:r>
              <a:rPr kumimoji="1" lang="en-US" altLang="ja-JP" sz="1400" b="1" dirty="0">
                <a:latin typeface="游ゴシック" panose="020B0400000000000000" pitchFamily="50" charset="-128"/>
                <a:ea typeface="游ゴシック" panose="020B0400000000000000" pitchFamily="50" charset="-128"/>
              </a:rPr>
              <a:t>2021/05</a:t>
            </a:r>
            <a:r>
              <a:rPr kumimoji="1" lang="ja-JP" altLang="en-US" sz="1400" b="1" dirty="0">
                <a:latin typeface="游ゴシック" panose="020B0400000000000000" pitchFamily="50" charset="-128"/>
                <a:ea typeface="游ゴシック" panose="020B0400000000000000" pitchFamily="50" charset="-128"/>
              </a:rPr>
              <a:t>～</a:t>
            </a:r>
            <a:r>
              <a:rPr kumimoji="1" lang="en-US" altLang="ja-JP" sz="1400" b="1" dirty="0">
                <a:latin typeface="游ゴシック" panose="020B0400000000000000" pitchFamily="50" charset="-128"/>
                <a:ea typeface="游ゴシック" panose="020B0400000000000000" pitchFamily="50" charset="-128"/>
              </a:rPr>
              <a:t>2021/08</a:t>
            </a:r>
          </a:p>
          <a:p>
            <a:r>
              <a:rPr kumimoji="1" lang="en-US" altLang="ja-JP" sz="1400" b="1" dirty="0">
                <a:latin typeface="游ゴシック" panose="020B0400000000000000" pitchFamily="50" charset="-128"/>
                <a:ea typeface="游ゴシック" panose="020B0400000000000000" pitchFamily="50" charset="-128"/>
              </a:rPr>
              <a:t>3D</a:t>
            </a:r>
            <a:r>
              <a:rPr kumimoji="1" lang="ja-JP" altLang="en-US" sz="1400" b="1" dirty="0">
                <a:latin typeface="游ゴシック" panose="020B0400000000000000" pitchFamily="50" charset="-128"/>
                <a:ea typeface="游ゴシック" panose="020B0400000000000000" pitchFamily="50" charset="-128"/>
              </a:rPr>
              <a:t>シューティング</a:t>
            </a:r>
            <a:endParaRPr kumimoji="1" lang="en-US" altLang="ja-JP" sz="1400" b="1" dirty="0">
              <a:latin typeface="游ゴシック" panose="020B0400000000000000" pitchFamily="50" charset="-128"/>
              <a:ea typeface="游ゴシック" panose="020B0400000000000000" pitchFamily="50" charset="-128"/>
            </a:endParaRPr>
          </a:p>
        </p:txBody>
      </p:sp>
      <p:sp>
        <p:nvSpPr>
          <p:cNvPr id="20" name="テキスト ボックス 19">
            <a:extLst>
              <a:ext uri="{FF2B5EF4-FFF2-40B4-BE49-F238E27FC236}">
                <a16:creationId xmlns:a16="http://schemas.microsoft.com/office/drawing/2014/main" id="{3EA62FCD-2676-4123-B9B4-70E0C461010C}"/>
              </a:ext>
            </a:extLst>
          </p:cNvPr>
          <p:cNvSpPr txBox="1"/>
          <p:nvPr/>
        </p:nvSpPr>
        <p:spPr>
          <a:xfrm>
            <a:off x="0" y="1209744"/>
            <a:ext cx="5957080" cy="2431435"/>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学内ゲームコンテストに向けて初めて</a:t>
            </a:r>
            <a:r>
              <a:rPr kumimoji="1" lang="en-US" altLang="ja-JP" sz="1600" dirty="0" err="1">
                <a:latin typeface="メイリオ" panose="020B0604030504040204" pitchFamily="50" charset="-128"/>
                <a:ea typeface="メイリオ" panose="020B0604030504040204" pitchFamily="50" charset="-128"/>
              </a:rPr>
              <a:t>Unrial</a:t>
            </a:r>
            <a:r>
              <a:rPr kumimoji="1" lang="en-US" altLang="ja-JP" sz="1600" dirty="0">
                <a:latin typeface="メイリオ" panose="020B0604030504040204" pitchFamily="50" charset="-128"/>
                <a:ea typeface="メイリオ" panose="020B0604030504040204" pitchFamily="50" charset="-128"/>
              </a:rPr>
              <a:t> Engine4</a:t>
            </a:r>
            <a:r>
              <a:rPr kumimoji="1" lang="ja-JP" altLang="en-US" sz="1600" dirty="0">
                <a:latin typeface="メイリオ" panose="020B0604030504040204" pitchFamily="50" charset="-128"/>
                <a:ea typeface="メイリオ" panose="020B0604030504040204" pitchFamily="50" charset="-128"/>
              </a:rPr>
              <a:t>で制作</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した作品です。</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コンテストでは本選出場をしています。</a:t>
            </a:r>
            <a:endParaRPr kumimoji="1" lang="en-US" altLang="ja-JP" sz="1600" dirty="0">
              <a:latin typeface="メイリオ" panose="020B0604030504040204" pitchFamily="50" charset="-128"/>
              <a:ea typeface="メイリオ" panose="020B0604030504040204" pitchFamily="50" charset="-128"/>
            </a:endParaRPr>
          </a:p>
          <a:p>
            <a:pPr>
              <a:lnSpc>
                <a:spcPct val="50000"/>
              </a:lnSpc>
            </a:pP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街にいる敵をすべて倒すのが目的の</a:t>
            </a:r>
            <a:r>
              <a:rPr kumimoji="1" lang="en-US" altLang="ja-JP" sz="1600" dirty="0">
                <a:latin typeface="メイリオ" panose="020B0604030504040204" pitchFamily="50" charset="-128"/>
                <a:ea typeface="メイリオ" panose="020B0604030504040204" pitchFamily="50" charset="-128"/>
              </a:rPr>
              <a:t>3D</a:t>
            </a:r>
            <a:r>
              <a:rPr kumimoji="1" lang="ja-JP" altLang="en-US" sz="1600" dirty="0">
                <a:latin typeface="メイリオ" panose="020B0604030504040204" pitchFamily="50" charset="-128"/>
                <a:ea typeface="メイリオ" panose="020B0604030504040204" pitchFamily="50" charset="-128"/>
              </a:rPr>
              <a:t>シューティングゲーム</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です。敵を倒すことによってドロップするアイテムを使い</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ロボットをカスタマイズすることによって様々なステータスが</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変化し、様々な動きを楽しむことができます。</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私は</a:t>
            </a:r>
            <a:r>
              <a:rPr kumimoji="1" lang="en-US" altLang="ja-JP" sz="1600" dirty="0">
                <a:latin typeface="メイリオ" panose="020B0604030504040204" pitchFamily="50" charset="-128"/>
                <a:ea typeface="メイリオ" panose="020B0604030504040204" pitchFamily="50" charset="-128"/>
              </a:rPr>
              <a:t>UI</a:t>
            </a:r>
            <a:r>
              <a:rPr kumimoji="1" lang="ja-JP" altLang="en-US" sz="1600" dirty="0">
                <a:latin typeface="メイリオ" panose="020B0604030504040204" pitchFamily="50" charset="-128"/>
                <a:ea typeface="メイリオ" panose="020B0604030504040204" pitchFamily="50" charset="-128"/>
              </a:rPr>
              <a:t>とレベル管理を担当しました。特にカスタマイズ画面の</a:t>
            </a:r>
            <a:endParaRPr kumimoji="1" lang="en-US" altLang="ja-JP" sz="1600" dirty="0">
              <a:latin typeface="メイリオ" panose="020B0604030504040204" pitchFamily="50" charset="-128"/>
              <a:ea typeface="メイリオ" panose="020B0604030504040204" pitchFamily="50" charset="-128"/>
            </a:endParaRPr>
          </a:p>
          <a:p>
            <a:r>
              <a:rPr kumimoji="1" lang="en-US" altLang="ja-JP" sz="1600" dirty="0">
                <a:latin typeface="メイリオ" panose="020B0604030504040204" pitchFamily="50" charset="-128"/>
                <a:ea typeface="メイリオ" panose="020B0604030504040204" pitchFamily="50" charset="-128"/>
              </a:rPr>
              <a:t>UI</a:t>
            </a:r>
            <a:r>
              <a:rPr kumimoji="1" lang="ja-JP" altLang="en-US" sz="1600" dirty="0">
                <a:latin typeface="メイリオ" panose="020B0604030504040204" pitchFamily="50" charset="-128"/>
                <a:ea typeface="メイリオ" panose="020B0604030504040204" pitchFamily="50" charset="-128"/>
              </a:rPr>
              <a:t>は操作性と視認性にこだわって制作しました。</a:t>
            </a:r>
            <a:endParaRPr kumimoji="1" lang="en-US" altLang="ja-JP" sz="1600" dirty="0">
              <a:latin typeface="メイリオ" panose="020B0604030504040204" pitchFamily="50" charset="-128"/>
              <a:ea typeface="メイリオ" panose="020B0604030504040204" pitchFamily="50" charset="-128"/>
            </a:endParaRPr>
          </a:p>
        </p:txBody>
      </p:sp>
      <p:cxnSp>
        <p:nvCxnSpPr>
          <p:cNvPr id="17" name="直線コネクタ 16">
            <a:extLst>
              <a:ext uri="{FF2B5EF4-FFF2-40B4-BE49-F238E27FC236}">
                <a16:creationId xmlns:a16="http://schemas.microsoft.com/office/drawing/2014/main" id="{DB8E91A0-C7F1-4646-904A-36D523145F74}"/>
              </a:ext>
            </a:extLst>
          </p:cNvPr>
          <p:cNvCxnSpPr>
            <a:cxnSpLocks/>
          </p:cNvCxnSpPr>
          <p:nvPr/>
        </p:nvCxnSpPr>
        <p:spPr>
          <a:xfrm>
            <a:off x="9686248" y="2193107"/>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図 18">
            <a:extLst>
              <a:ext uri="{FF2B5EF4-FFF2-40B4-BE49-F238E27FC236}">
                <a16:creationId xmlns:a16="http://schemas.microsoft.com/office/drawing/2014/main" id="{E2416BD7-7926-4AA8-B9CB-681D66A3C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019" y="-499870"/>
            <a:ext cx="3870426" cy="2177115"/>
          </a:xfrm>
          <a:prstGeom prst="rect">
            <a:avLst/>
          </a:prstGeom>
        </p:spPr>
      </p:pic>
      <p:pic>
        <p:nvPicPr>
          <p:cNvPr id="3" name="図 2">
            <a:extLst>
              <a:ext uri="{FF2B5EF4-FFF2-40B4-BE49-F238E27FC236}">
                <a16:creationId xmlns:a16="http://schemas.microsoft.com/office/drawing/2014/main" id="{D70DE73E-52EA-4A80-B66B-A2B3355E22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208" y="1245936"/>
            <a:ext cx="3949259" cy="2208075"/>
          </a:xfrm>
          <a:prstGeom prst="rect">
            <a:avLst/>
          </a:prstGeom>
          <a:ln w="19050">
            <a:solidFill>
              <a:srgbClr val="4E4251"/>
            </a:solidFill>
          </a:ln>
        </p:spPr>
      </p:pic>
    </p:spTree>
    <p:extLst>
      <p:ext uri="{BB962C8B-B14F-4D97-AF65-F5344CB8AC3E}">
        <p14:creationId xmlns:p14="http://schemas.microsoft.com/office/powerpoint/2010/main" val="272803021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2004</TotalTime>
  <Words>2641</Words>
  <Application>Microsoft Office PowerPoint</Application>
  <PresentationFormat>A4 210 x 297 mm</PresentationFormat>
  <Paragraphs>417</Paragraphs>
  <Slides>24</Slides>
  <Notes>16</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24</vt:i4>
      </vt:variant>
    </vt:vector>
  </HeadingPairs>
  <TitlesOfParts>
    <vt:vector size="32" baseType="lpstr">
      <vt:lpstr>Meiryo UI</vt:lpstr>
      <vt:lpstr>メイリオ</vt:lpstr>
      <vt:lpstr>游ゴシック</vt:lpstr>
      <vt:lpstr>游ゴシック Light</vt:lpstr>
      <vt:lpstr>Arial</vt:lpstr>
      <vt:lpstr>Arial Black</vt:lpstr>
      <vt:lpstr>Calibri</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橋本　大輝</dc:creator>
  <cp:lastModifiedBy>橋本 大輝</cp:lastModifiedBy>
  <cp:revision>92</cp:revision>
  <dcterms:created xsi:type="dcterms:W3CDTF">2021-12-06T06:00:13Z</dcterms:created>
  <dcterms:modified xsi:type="dcterms:W3CDTF">2022-02-18T04:04:52Z</dcterms:modified>
</cp:coreProperties>
</file>